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89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64" r:id="rId17"/>
    <p:sldId id="272" r:id="rId18"/>
    <p:sldId id="273" r:id="rId19"/>
    <p:sldId id="274" r:id="rId20"/>
    <p:sldId id="277" r:id="rId21"/>
    <p:sldId id="275" r:id="rId22"/>
    <p:sldId id="276" r:id="rId23"/>
    <p:sldId id="279" r:id="rId24"/>
    <p:sldId id="296" r:id="rId25"/>
    <p:sldId id="278" r:id="rId26"/>
    <p:sldId id="282" r:id="rId27"/>
    <p:sldId id="283" r:id="rId28"/>
    <p:sldId id="285" r:id="rId29"/>
    <p:sldId id="286" r:id="rId30"/>
    <p:sldId id="287" r:id="rId31"/>
    <p:sldId id="288" r:id="rId32"/>
    <p:sldId id="290" r:id="rId33"/>
    <p:sldId id="284" r:id="rId34"/>
    <p:sldId id="280" r:id="rId35"/>
    <p:sldId id="297" r:id="rId36"/>
    <p:sldId id="281" r:id="rId37"/>
    <p:sldId id="298" r:id="rId38"/>
    <p:sldId id="300" r:id="rId39"/>
    <p:sldId id="293" r:id="rId40"/>
    <p:sldId id="291" r:id="rId41"/>
    <p:sldId id="292" r:id="rId42"/>
    <p:sldId id="295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41"/>
    <p:restoredTop sz="95153"/>
  </p:normalViewPr>
  <p:slideViewPr>
    <p:cSldViewPr>
      <p:cViewPr varScale="1">
        <p:scale>
          <a:sx n="95" d="100"/>
          <a:sy n="95" d="100"/>
        </p:scale>
        <p:origin x="1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19:17:15.9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1779 0 24575,'-3'3'0,"0"1"0,1-1 0,0 0 0,0 0 0,-1 0 0,0 0 0,0 1 0,1 0 0,0 0 0,-1 0 0,1-2 0,-1 0 0,1 0 0,0 0 0,0 0 0,0 0 0,0 0 0,1 0 0,0 0 0,0 0 0,0 0 0,0-1 0,-1 0 0,1 1 0,0 0 0,-1 0 0,1-1 0,0 0 0,-1 1 0,1 0 0,0 0 0,0 0 0,0 0 0,0 0 0,0 0 0,-1 0 0,1 0 0,0-1 0,0 0 0,0 1 0,0 0 0,-1 0 0,0-1 0,0 0 0,-1 1 0,2-1 0,0 0 0,-1 1 0,0 1 0,-1 0 0,1-1 0,-1 0 0,1 0 0,0 0 0,-1 0 0,0 0 0,0 0 0,0 1 0,0 0 0,0-1 0,0 0 0,0 0 0,0 0 0,1 0 0,-1-1 0,1 0 0,0 1 0,-1 0 0,0 0 0,0 0 0,1 0 0,0-1 0,-1 0 0,1 1 0,-1 0 0,1 0 0,0 0 0,0 0 0,0-1 0,0 0 0,1 1 0,-1 0 0,1 0 0,-1 0 0,-1 0 0,1 0 0,-1 0 0,1 0 0,1 0 0,-3 1 0,3 0 0,-3-1 0,2 0 0,0 0 0,-1 0 0,0 0 0,0 1 0,1 0 0,0 1 0,0-2 0,0 1 0,-1 0 0,1-1 0,-1 0 0,1 0 0,0 1 0,0 0 0,0-1 0,-1 0 0,1 0 0,-1 1 0,0 1 0,1-1 0,-1 0 0,1-1 0,-1 1 0,1 0 0,-2 1 0,2-2 0,-1 0 0,0 0 0,0 1 0,0 0 0,1-1 0,-2 2 0,1-1 0,0 0 0,0-1 0,0 0 0,0 0 0,0 0 0,0 1 0,0-1 0,-1 1 0,1-1 0,0 0 0,0 0 0,0 1 0,-1 0 0,0 1 0,0-2 0,-1 0 0,0 1 0,-1 0 0,0 0 0,0-1 0,2 0 0,0 0 0,0-1 0,0 1 0,0-1 0,0 0 0,1 0 0,1 0 0,-2 0 0,1 0 0,0 1 0,0-1 0,1 0 0,-1 0 0,0 0 0,1 0 0,-2 0 0,-3 1 0,3-1 0,-4 0 0,2 0 0,0 0 0,0 1 0,1-1 0,-1 1 0,1-1 0,1 1 0,0-1 0,1 0 0,-1 1 0,-1-1 0,1 0 0,1 1 0,0-2 0,0 0 0,0 1 0,0 0 0,0 1 0,0-2 0,0 0 0,-1 1 0,0 0 0,1 1 0,0-2 0,0 0 0,0 1 0,-1 0 0,0 1 0,-1-2 0,0 0 0,-1 2 0,0-1 0,-2 0 0,2 1 0,0-1 0,-1 1 0,2-1 0,0-1 0,1 0 0,-1 2 0,1-1 0,0 0 0,-1-1 0,-2 0 0,1 2 0,0-1 0,1 0 0,-1-1 0,0 0 0,0 0 0,2 2 0,0-1 0,-2 0 0,0-1 0,-2 0 0,0 1 0,2 0 0,-1 0 0,1 0 0,-2-1 0,1 0 0,-1 1 0,-3 1 0,3 0 0,-3 0 0,-6 2 0,7-1 0,-7 0 0,9-2 0,0-1 0,1 2 0,-1-1 0,0 0 0,1 1 0,-4-2 0,-1 0 0,-2 0 0,0 0 0,2 0 0,2 0 0,2 0 0,0 0 0,-2 0 0,1 0 0,-2 1 0,1 1 0,-2-1 0,-2 1 0,0-2 0,-1 0 0,1 0 0,-1 0 0,1 0 0,2 0 0,1 0 0,0 0 0,-3 0 0,-4 0 0,0 0 0,1 0 0,2 0 0,1 0 0,-1 0 0,1 0 0,0 0 0,-1 0 0,4 0 0,0 0 0,1 0 0,1 0 0,0 0 0,2 0 0,1 0 0,-2 0 0,0 0 0,0 0 0,2 0 0,0 0 0,2 0 0,0 0 0,0 0 0,-2 0 0,-3 0 0,1 0 0,-3 0 0,4 0 0,0 0 0,0 0 0,1 0 0,0 0 0,-1 0 0,1 0 0,-2 0 0,0 0 0,0 0 0,1 0 0,1 0 0,0 1 0,2 0 0,-4 0 0,-1 0 0,-1-1 0,-1 0 0,0 0 0,3 0 0,-3 0 0,3 0 0,1 0 0,-1 0 0,2 0 0,0 0 0,2 0 0,1 0 0,0 0 0,0 0 0,0 0 0,-1 0 0,0 0 0,1 0 0,0 1 0,0 0 0,0 0 0,-2 0 0,0-1 0,0 0 0,-1 0 0,3 0 0,0 0 0,0 0 0,0 0 0,-1 0 0,0 0 0,1 0 0,0 0 0,-2 0 0,0 0 0,-1 0 0,0 0 0,2 0 0,1 0 0,-1 0 0,-1 0 0,1 0 0,-2 0 0,3 0 0,0 0 0,0 0 0,0 0 0,-1 0 0,1 0 0,0 0 0,1 0 0,0 0 0,0 0 0,1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19:17:23.5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1027 2 24575,'-6'3'0,"0"0"0,-4 0 0,1 0 0,-2 0 0,1 2 0,-2-2 0,1 2 0,2-2 0,3-1 0,2 0 0,0 0 0,1 0 0,0-1 0,1 0 0,0-1 0,-1 1 0,1 0 0,-1 0 0,0 0 0,1-1 0,-1 1 0,0 0 0,0 0 0,0 0 0,1-1 0,0 1 0,-1 0 0,0 0 0,-1 0 0,1-1 0,0 0 0,0 0 0,1 1 0,-1 0 0,0 0 0,1 0 0,-1-1 0,0 0 0,0 0 0,0 0 0,0 0 0,0 1 0,-1 0 0,-1 0 0,1 0 0,1-1 0,0 0 0,0 0 0,0 0 0,1 0 0,-1 1 0,1 0 0,0 0 0,-1 0 0,0-1 0,-1 1 0,1 0 0,0 0 0,1 0 0,1 0 0,-1 0 0,1 0 0,-1 0 0,0-1 0,0 0 0,0 0 0,0 0 0,0 1 0,0 1 0,-1 0 0,0 0 0,0-1 0,1 0 0,1 0 0,-1 0 0,1 0 0,-1-1 0,-1 0 0,1 1 0,-1 0 0,0 0 0,1 0 0,-1-1 0,0 1 0,1 0 0,-1 0 0,0 0 0,1-1 0,-3 1 0,2 0 0,-2 0 0,3 0 0,0-1 0,-1 0 0,1 0 0,-1 1 0,0 0 0,0 0 0,0 0 0,-1 0 0,0 0 0,0 0 0,-2 0 0,2 0 0,-2 0 0,2 0 0,0 0 0,0-1 0,1 0 0,-1 0 0,1 0 0,0 1 0,-2 0 0,2 0 0,0 0 0,1-1 0,0 0 0,0 0 0,-1 0 0,1 1 0,1 0 0,0 0 0,-2 0 0,1-1 0,-1 0 0,0 0 0,1 1 0,-1 0 0,1 0 0,0 0 0,-1-1 0,1 0 0,-1 1 0,1 0 0,-1 0 0,0 0 0,-2 0 0,1 0 0,-1 1 0,1-1 0,-1 0 0,2 0 0,0 0 0,0 0 0,0 0 0,-1 0 0,0 1 0,0-1 0,0 0 0,0 0 0,0 0 0,0 0 0,0 0 0,0 0 0,0 0 0,0 0 0,-2 0 0,0 1 0,0-1 0,-2 0 0,4 0 0,-2-1 0,-1 2 0,2-1 0,-4 1 0,0-1 0,0 1 0,-1 0 0,2-1 0,2-1 0,0 1 0,3 0 0,0 0 0,0 0 0,0-1 0,0 0 0,0 1 0,0 0 0,0 0 0,-1 0 0,-1-1 0,0 0 0,0 1 0,0 0 0,0 0 0,0 0 0,0 0 0,1 0 0,-1 0 0,-1 0 0,-1 0 0,0 0 0,1 0 0,-2 0 0,-2 1 0,1 0 0,-1-1 0,-4 1 0,2-2 0,-6 0 0,4 1 0,3 1 0,-3 0 0,6-1 0,-3-1 0,3 0 0,0 0 0,1 0 0,-4 0 0,2 0 0,-2 1 0,5 0 0,-2 0 0,2 0 0,-1-1 0,-1 0 0,2 0 0,0 0 0,1 0 0,-2 0 0,1 0 0,1 0 0,1 0 0,-1 0 0,1 0 0,1 0 0,0 0 0,0 0 0,1 0 0,-1 0 0,1 0 0,0 0 0,0 0 0,1 1 0,0 0 0,4 0 0,-1 0 0,3 0 0,-1 0 0,2 0 0,0 0 0,2-1 0,-1 0 0,-1 0 0,0 0 0,-2 0 0,2 0 0,0 0 0,1 0 0,1 0 0,-2 0 0,0-1 0,-1 0 0,1-1 0,1-1 0,0 2 0,-1 0 0,0 1 0,0 0 0,-2 0 0,0 0 0,-1 0 0,0 0 0,0 0 0,0 0 0,1 0 0,0 0 0,0 0 0,2 0 0,0 0 0,2 0 0,-2 0 0,-1 0 0,-1 0 0,2 0 0,0 0 0,0 0 0,0 0 0,-2 0 0,1 0 0,1 0 0,1 0 0,-2 0 0,-1 0 0,2 0 0,-2-1 0,2 0 0,0 0 0,-2 0 0,2 1 0,-2 0 0,-1 0 0,1 0 0,-1 0 0,2-2 0,-1 2 0,1-3 0,-1 1 0,2-1 0,0 0 0,0 1 0,-1 0 0,1-1 0,3 1 0,2-2 0,4 1 0,-1-1 0,0 1 0,1-1 0,-4 2 0,-2-1 0,-3 2 0,-2 0 0,0-1 0,0 1 0,0 0 0,3-1 0,0 1 0,1-1 0,-3 0 0,-1 1 0,2 0 0,0 0 0,0 0 0,0 0 0,-1 0 0,4-2 0,0 2 0,2-2 0,-4 0 0,-1 2 0,0-1 0,-3 0 0,1 1 0,1-1 0,-2 1 0,3 0 0,-3-1 0,0 0 0,2-1 0,0-1 0,1 1 0,-2-1 0,1 2 0,-1 0 0,-1 0 0,0 0 0,-1 0 0,2 0 0,0 0 0,-1 0 0,0 0 0,0 1 0,0 0 0,1 0 0,0 0 0,0-1 0,0 2 0,-1-1 0,1-1 0,-1-1 0,1 0 0,2 1 0,-2 0 0,7-2 0,-6 2 0,4-1 0,-5 1 0,0 0 0,0 1 0,-1 0 0,0-1 0,0 1 0,-1 1 0,1 0 0,-1-2 0,0 1 0,0 0 0,0 1 0,1-2 0,-1 1 0,1 0 0,-1 0 0,0 0 0,1 0 0,0 0 0,1 1 0,0-1 0,4 0 0,-3 0 0,1 0 0,-2 1 0,-2 0 0,1 0 0,-1 0 0,0 0 0,0 0 0,0 0 0,1 0 0,-1 0 0,2 0 0,-1 0 0,1 0 0,2 0 0,-2 1 0,2 0 0,-2 0 0,0 0 0,2-1 0,0 0 0,1 0 0,4 0 0,0 0 0,7 0 0,-3 0 0,-1 0 0,-5 0 0,-4 0 0,-1 0 0,-2 0 0,1 0 0,-1 0 0,0 0 0,1 0 0,-1 0 0,1 0 0,-1 0 0,0 0 0,0 0 0,0 0 0,0 0 0,0-1 0,1 0 0,0 0 0,1 0 0,0 1 0,-1 0 0,0 0 0,0 0 0,0-1 0,1 0 0,0 0 0,-1 0 0,0 1 0,0 0 0,-1-1 0,1 0 0,-1 0 0,0-1 0,0 1 0,-1-1 0,1 0 0,-1 0 0,1 0 0,0 1 0,0 0 0,0 1 0,0 0 0,0 0 0,0 0 0,1 0 0,-1 0 0,1 0 0,0 0 0,0 0 0,0 0 0,0 0 0,0 0 0,0 0 0,1 0 0,-1 0 0,0 0 0,0-1 0,0 0 0,1 0 0,0 0 0,0 1 0,0 0 0,0 0 0,0 0 0,0 0 0,0 0 0,1 0 0,-1 0 0,0 0 0,0 0 0,0 0 0,0 0 0,0 0 0,0 0 0,0 0 0,0 0 0,0 0 0,0 0 0,0 0 0,2 0 0,0 0 0,0 0 0,-1 0 0,-1 0 0,2 0 0,-1 0 0,0 0 0,0 0 0,-1 0 0,1 0 0,1 0 0,0 0 0,0 1 0,0 0 0,0 0 0,0 0 0,-1 0 0,1 1 0,0-1 0,2 0 0,-1-1 0,0 1 0,-3 0 0,-1 0 0,0 0 0,0-1 0,0 0 0,0 0 0,0 0 0,0 1 0,1 0 0,2 0 0,0 0 0,0 0 0,0 0 0,-2 0 0,0 0 0,0-1 0,0 0 0,0 1 0,0 0 0,0 0 0,0 1 0,0-1 0,0 0 0,0 1 0,0-1 0,0 0 0,0 0 0,0 0 0,0 0 0,2 1 0,0 0 0,0 0 0,1 1 0,-3-3 0,1 3 0,-2-2 0,0 0 0,1 1 0,0-1 0,-1 1 0,1 0 0,0 0 0,1 0 0,1 0 0,-2 0 0,0 0 0,1 1 0,1-2 0,0 1 0,0 0 0,-2 1 0,0 1 0,0 0 0,0-1 0,0-1 0,-1 0 0,1-1 0,-2 0 0,2 1 0,-1-1 0,1 1 0,0 0 0,0 0 0,0 0 0,0-1 0,0 0 0,0 0 0,0 0 0,-2 1 0,0 0 0,0-1 0,1 0 0,0 0 0,-1 0 0,1 0 0,0 0 0,0 0 0,-1 0 0,2 1 0,0 0 0,1-1 0,-1 0 0,1 0 0,-2 0 0,0 0 0,0 0 0,0-1 0,-1 1 0,0 0 0,1 0 0,-1 0 0,1-1 0,0 1 0,-1 0 0,2 0 0,-1 1 0,1-1 0,1 0 0,-1 1 0,1-1 0,-3 0 0,2 1 0,0-1 0,0 0 0,1 2 0,-1-2 0,1 2 0,-2-1 0,0 0 0,0-1 0,0 0 0,-1 0 0,0 0 0,1 0 0,-1 0 0,1 0 0,-1 0 0,0 0 0,1 0 0,-1-1 0,1 0 0,-1 1 0,0 0 0,0 0 0,0 0 0,1 0 0,0 0 0,1 0 0,-1 0 0,0-1 0,0 1 0,-1 0 0,1 0 0,-1 0 0,0-1 0,0 1 0,0 0 0,0 0 0,0 0 0,0 0 0,0 0 0,0 0 0,0 0 0,0 0 0,0 0 0,0 0 0,0 0 0,0 0 0,0 0 0,0 0 0,2 1 0,-2-1 0,2 0 0,-1 1 0,-1-1 0,1 0 0,-1 0 0,0-1 0,0 0 0,0 1 0,0 0 0,0 0 0,1 0 0,-1-1 0,0 1 0,0 0 0,-1 0 0,1 0 0,0-1 0,0 0 0,0 0 0,0 0 0,0 1 0,0 0 0,3 0 0,-2 1 0,3-1 0,-2 0 0,-1 0 0,0-1 0,-1 0 0,0 1 0,1 0 0,0 0 0,1 0 0,-1-1 0,0 0 0,-1 0 0,0 0 0,0 0 0,0 1 0,0 0 0,0 0 0,1 0 0,-1-1 0,2 0 0,-1 0 0,1 0 0,0 0 0,-1 0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19:17:29.0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0 206 24575,'2'-7'0,"0"0"0,0 1 0,-1-2 0,0 2 0,1 0 0,-1 2 0,1 0 0,0 0 0,0 1 0,0 0 0,0 0 0,0 0 0,0 0 0,-1 0 0,0 1 0,1 0 0,0 0 0,0 0 0,1-1 0,0 0 0,0 0 0,-2 1 0,1 1 0,0-1 0,0 1 0,0-1 0,0-1 0,0 1 0,0-1 0,1 1 0,0 0 0,-1 0 0,-1 0 0,1 0 0,-1 0 0,0 0 0,-1 0 0,2 0 0,0 0 0,0 0 0,-1 0 0,0 0 0,-1 1 0,1 0 0,1 0 0,-1 0 0,0 0 0,1-1 0,-1 1 0,0-1 0,3 0 0,-1 1 0,1-1 0,-2 2 0,2-2 0,-1 0 0,0 0 0,-1 0 0,2 0 0,0 0 0,0 0 0,0 1 0,0-1 0,0 1 0,0-1 0,0 0 0,0 0 0,2 0 0,0 1 0,-1-1 0,-1 0 0,-1 1 0,0 0 0,0-1 0,0 1 0,-1 0 0,0 1 0,1-1 0,-1 0 0,1 0 0,0 0 0,-1 1 0,0-1 0,-1 0 0,0 0 0,1 0 0,0 1 0,1-1 0,-1 0 0,0 0 0,0 0 0,0 0 0,0 0 0,0 0 0,0 0 0,0 1 0,0 0 0,0-1 0,0 0 0,0 0 0,0 0 0,0 1 0,0 0 0,0 0 0,0 0 0,0 0 0,1 0 0,0-1 0,3 0 0,0 0 0,-1-1 0,0 2 0,-2 0 0,-1 0 0,1 0 0,0 0 0,-1 0 0,1 0 0,0 0 0,0 0 0,0 0 0,0 0 0,-1 0 0,0 0 0,1 0 0,0 0 0,1 0 0,-1 0 0,0 0 0,0 0 0,-1 0 0,1 0 0,0 0 0,-1 0 0,1 0 0,-1 0 0,0 0 0,1 0 0,0 0 0,0 0 0,0 0 0,0 0 0,-1 0 0,1 0 0,-1 0 0,0 0 0,1 0 0,0 0 0,1 0 0,-1 0 0,0 0 0,0 0 0,0 0 0,1 0 0,2 0 0,-1 0 0,-1 0 0,-1 0 0,-1 0 0,0 0 0,0 0 0,0 0 0,1 0 0,0 0 0,0 0 0,0 0 0,0 1 0,0 0 0,-1 1 0,0-2 0,0 0 0,1 0 0,0 0 0,1 0 0,0 1 0,1 0 0,2 1 0,-3-2 0,2 0 0,-4 1 0,0 0 0,0 1 0,1-2 0,0 1 0,0 0 0,0 1 0,0-2 0,0 1 0,1 0 0,0 0 0,0 0 0,0 0 0,1 0 0,-2 0 0,1 2 0,0-2 0,1 1 0,-2-1 0,0 0 0,0 1 0,0-1 0,1 1 0,0 0 0,0 0 0,0 0 0,0 0 0,0 0 0,0-1 0,0 1 0,-1-1 0,0 0 0,0 1 0,0-1 0,0 0 0,0 1 0,0-1 0,0 1 0,1 0 0,-1-1 0,0 1 0,0-1 0,0 1 0,0 0 0,0 0 0,0 0 0,0 0 0,1 0 0,0 0 0,0 0 0,0 0 0,0 1 0,0-1 0,0 1 0,0-1 0,0 0 0,0 0 0,0 0 0,0 0 0,1 0 0,-1 0 0,0 0 0,-1 0 0,1 0 0,-2 0 0,1-1 0,-1 0 0,0 0 0,-1 0 0,0 1 0,1 0 0,0-1 0,0 1 0,0-1 0,0 1 0,0 0 0,0-1 0,0 1 0,0 0 0,0 0 0,0 1 0,2 0 0,-1-1 0,0 1 0,0 0 0,0-1 0,0 1 0,1 0 0,0 0 0,0-1 0,-1 0 0,0 0 0,-1 1 0,1 0 0,-1-1 0,0 1 0,1 0 0,0 1 0,1-2 0,-1 1 0,0 1 0,0-1 0,-1 0 0,1-1 0,-1-1 0,0 0 0,1 1 0,-1 1 0,1 0 0,2 1 0,-2 0 0,3 1 0,-2-2 0,-1 0 0,0-1 0,0 1 0,-1 0 0,1-1 0,0 1 0,-1-1 0,1 0 0,0 1 0,0 0 0,0 0 0,0 0 0,0 0 0,-1 0 0,1 0 0,-1 0 0,0-1 0,1 0 0,-1 1 0,1-1 0,-1 1 0,0-1 0,1 1 0,-1-1 0,1 1 0,-1-2 0,0 1 0,0-1 0,0 0 0,0 1 0,0-1 0,0 1 0,0 1 0,1-1 0,0 1 0,0 0 0,0-1 0,0 1 0,0 0 0,1 0 0,0 0 0,0 0 0,0 0 0,0 0 0,0 1 0,1-1 0,-1 0 0,0 0 0,0 0 0,0 0 0,1-1 0,-2 0 0,0-1 0,0 1 0,-1 0 0,0 0 0,0 0 0,0-1 0,0 0 0,0-1 0,0 1 0,-1 0 0,1 0 0,-1 0 0,1-1 0,0 0 0,0 1 0,0 0 0,0 0 0,0 0 0,0 0 0,0 0 0,0 1 0,1 0 0,0 0 0,0 0 0,0 0 0,0 0 0,0-1 0,1 0 0,0 0 0,0 0 0,0 1 0,-1 0 0,0 0 0,0 0 0,-1-1 0,1 1 0,-1-1 0,0 0 0,0 0 0,0-1 0,0 1 0,0 0 0,0 0 0,0 0 0,1 0 0,-1 0 0,1 1 0,0 0 0,0 0 0,1 0 0,-1-1 0,0 1 0,0 0 0,0 0 0,0 1 0,0-1 0,-1 0 0,0 0 0,0 0 0,0 1 0,0-1 0,0 1 0,0-1 0,0 0 0,0 1 0,2 0 0,-2 0 0,2 0 0,-2 0 0,0-1 0,0 1 0,0-1 0,0 0 0,0 0 0,1 0 0,-1 1 0,1-1 0,-1 1 0,0-1 0,0 0 0,0 0 0,0 0 0,0 0 0,1 0 0,0 0 0,0 0 0,0 1 0,0 0 0,-1 0 0,1 0 0,0 0 0,2 0 0,-1 0 0,0 0 0,-1 0 0,0-1 0,1 1 0,0 0 0,-1 0 0,0 0 0,0 0 0,0 0 0,1-1 0,-2 1 0,0-1 0,0 0 0,0 0 0,0-1 0,0 1 0,0-1 0,0 0 0,0 1 0,-1-1 0,0 0 0,1 1 0,0-1 0,0 0 0,0 0 0,0-1 0,0 1 0,0 0 0,-1 0 0,0 0 0,1-1 0,0 1 0,0 0 0,-1 0 0,0 0 0,1 0 0,-2 0 0,1 0 0,0 0 0,1-1 0,0 0 0,0 0 0,0 0 0,0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19:17:52.2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17 24575,'6'0'0,"1"0"0,1 0 0,3 0 0,-3 0 0,3 0 0,-4 0 0,-1 0 0,0 0 0,0 0 0,0 0 0,1 0 0,1 0 0,0 0 0,-1 0 0,1 0 0,0 0 0,-1 0 0,1 0 0,-3 0 0,0 0 0,-2 0 0,2 0 0,4-2 0,-1 0 0,1 0 0,-3 1 0,-2 1 0,1 0 0,0-1 0,-1 0 0,2 0 0,-3 0 0,2 1 0,-2 0 0,-1 0 0,1 0 0,0 0 0,3 0 0,0 0 0,0 0 0,0 0 0,-2 0 0,0 0 0,0 0 0,0 0 0,0 0 0,-1 0 0,1 0 0,-1 0 0,1 0 0,1 0 0,2 0 0,0 0 0,1 0 0,0 0 0,-1 0 0,1 0 0,0 0 0,-1 0 0,1 0 0,3 0 0,0 0 0,0 0 0,0 0 0,-3 0 0,-1 0 0,1 0 0,-2 0 0,-1 0 0,-2 0 0,-1 0 0,1 0 0,0 0 0,1 0 0,3 0 0,-2 0 0,3 0 0,-4 0 0,0 0 0,0 0 0,0 0 0,0 0 0,0 0 0,0 0 0,0 0 0,0 0 0,0 0 0,-1 0 0,1 0 0,-1 0 0,1 0 0,2 0 0,-2-1 0,2 0 0,-1 0 0,1 0 0,1 1 0,-2 0 0,4 0 0,-3 0 0,4 0 0,-4 0 0,0 0 0,2 0 0,-2 0 0,0 0 0,-1 0 0,-1 0 0,0 0 0,0 0 0,2 0 0,0 0 0,0 0 0,2 0 0,-2 0 0,0 0 0,1 0 0,-1 0 0,2 0 0,-1 0 0,-1 0 0,2 0 0,0 0 0,0 0 0,1 0 0,-3 0 0,0 0 0,0 0 0,0 0 0,0 0 0,-1 0 0,-1 0 0,2 0 0,0 0 0,0 1 0,1 0 0,-1 1 0,2-1 0,0-1 0,-2 0 0,-1 0 0,0 1 0,-1 0 0,0 0 0,-1 0 0,0-1 0,0 0 0,-1 0 0,1 0 0,0 0 0,0 0 0,1 0 0,-1 0 0,0 1 0,-1 0 0,-2 0 0,-1 1 0,-2-1 0,-1 0 0,-1 0 0,0 0 0,-4 1 0,-3-1 0,-5 1 0,-1-2 0,-3 2 0,-3 0 0,-1 1 0,-2-1 0,-1-2 0,0 0 0,4 0 0,0 0 0,3 1 0,3 2 0,0-1 0,4-1 0,0-1 0,2 0 0,3 0 0,3 0 0,2 0 0,0 0 0,-1 0 0,-4 0 0,0 2 0,-2-1 0,4 0 0,-7 0 0,1-1 0,-4 0 0,5 0 0,2 0 0,2 0 0,0 0 0,0 0 0,1 2 0,-1-1 0,0 0 0,0 1 0,1-2 0,-1 0 0,0 0 0,1 0 0,1 0 0,0 0 0,2 0 0,0 0 0,0 0 0,0 0 0,2 0 0,-1 0 0,-1 0 0,0 0 0,1 0 0,0 0 0,0 0 0,0 0 0,-1 0 0,1 0 0,0 0 0,1 0 0,0 0 0,-1 0 0,0 0 0,-3 0 0,0 0 0,0 0 0,0 0 0,2 0 0,1 0 0,-1 0 0,1 0 0,-1 0 0,-2 0 0,0 0 0,-3 0 0,2 0 0,0 0 0,3 0 0,2 0 0,0 0 0,-1 0 0,1 0 0,-2 0 0,1 0 0,0 0 0,0 0 0,0 0 0,-2 0 0,0 0 0,-1 0 0,2 0 0,1 0 0,-2 0 0,1 0 0,-1 0 0,0 0 0,0 0 0,-1 0 0,-2 0 0,4 0 0,-2 0 0,0 0 0,2 0 0,-2 0 0,1 0 0,0 0 0,-1 0 0,1 0 0,0 0 0,0 0 0,0 0 0,2 0 0,0 0 0,0 0 0,1 0 0,-3 0 0,2 0 0,-2 0 0,1 0 0,0 0 0,0 0 0,0 0 0,1 0 0,0 0 0,1 0 0,1 0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F356-A65B-BF4F-A695-722FA49CE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07F7-68A0-4840-BEC6-70C8C6E84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13DF-020C-6C45-8B4E-8EBE918E3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CC38-66BF-BE45-A6D9-CAD824DD6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61BA-F5C1-6F41-9C5B-C873BE7C0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E023-F782-5F4A-AEA8-3E72C790F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F6C1-AA92-7744-ACB4-D57A6085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850F9-5522-0C41-B243-60CC8F7DD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CF96-99B2-C545-B7EC-60BB5F50A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E16C-62A2-F042-9EA2-F17640282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EE512-C4AF-B046-9730-14A63E43F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0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74560F-DF23-364C-88B4-2D7329444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blue header_gold_white_logo.eps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59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8D2D76-9602-374A-B997-22CD7729863E}"/>
              </a:ext>
            </a:extLst>
          </p:cNvPr>
          <p:cNvSpPr txBox="1"/>
          <p:nvPr/>
        </p:nvSpPr>
        <p:spPr>
          <a:xfrm>
            <a:off x="552450" y="1371600"/>
            <a:ext cx="8039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Approximations of the Hodgkin–Huxley Model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930C5-DF27-8540-B436-9252E5F83560}"/>
              </a:ext>
            </a:extLst>
          </p:cNvPr>
          <p:cNvSpPr txBox="1"/>
          <p:nvPr/>
        </p:nvSpPr>
        <p:spPr>
          <a:xfrm>
            <a:off x="2095500" y="519401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Miya Spinella</a:t>
            </a:r>
          </a:p>
        </p:txBody>
      </p:sp>
      <p:pic>
        <p:nvPicPr>
          <p:cNvPr id="1028" name="Picture 4" descr="Diagram of Neuron Anatomy - Download Free Vectors, Clipart ...">
            <a:extLst>
              <a:ext uri="{FF2B5EF4-FFF2-40B4-BE49-F238E27FC236}">
                <a16:creationId xmlns:a16="http://schemas.microsoft.com/office/drawing/2014/main" id="{99B2F435-D5B3-884E-8771-0A3F4BDA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3276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PT - Broca’s area PowerPoint Presentation, free download ...">
            <a:extLst>
              <a:ext uri="{FF2B5EF4-FFF2-40B4-BE49-F238E27FC236}">
                <a16:creationId xmlns:a16="http://schemas.microsoft.com/office/drawing/2014/main" id="{60378FBD-0088-7748-BA55-F4EF80477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28889" r="9167" b="38889"/>
          <a:stretch/>
        </p:blipFill>
        <p:spPr bwMode="auto">
          <a:xfrm>
            <a:off x="6324600" y="4152899"/>
            <a:ext cx="2609850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14E5-5560-FC45-879D-B985C7D9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of Action Potential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7B8F4D25-3001-A442-AF82-C3A41B7E5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5264150" cy="44731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B37A4D-59E7-DD4B-AA6E-70BFD8F37443}"/>
              </a:ext>
            </a:extLst>
          </p:cNvPr>
          <p:cNvSpPr/>
          <p:nvPr/>
        </p:nvSpPr>
        <p:spPr bwMode="auto">
          <a:xfrm>
            <a:off x="1600200" y="40386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58DD-5367-D34A-921F-8B9B86958BB8}"/>
              </a:ext>
            </a:extLst>
          </p:cNvPr>
          <p:cNvSpPr/>
          <p:nvPr/>
        </p:nvSpPr>
        <p:spPr bwMode="auto">
          <a:xfrm>
            <a:off x="1828800" y="27432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196EF-8E73-D04B-82E4-2BECAF78823C}"/>
              </a:ext>
            </a:extLst>
          </p:cNvPr>
          <p:cNvSpPr/>
          <p:nvPr/>
        </p:nvSpPr>
        <p:spPr bwMode="auto">
          <a:xfrm>
            <a:off x="2672416" y="3964529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D6C31-FE94-B549-99D6-1E1217B029D1}"/>
              </a:ext>
            </a:extLst>
          </p:cNvPr>
          <p:cNvSpPr/>
          <p:nvPr/>
        </p:nvSpPr>
        <p:spPr bwMode="auto">
          <a:xfrm>
            <a:off x="3200400" y="5078506"/>
            <a:ext cx="152400" cy="4078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56C8B-2F2B-E944-BA3C-D083633E3384}"/>
              </a:ext>
            </a:extLst>
          </p:cNvPr>
          <p:cNvSpPr/>
          <p:nvPr/>
        </p:nvSpPr>
        <p:spPr bwMode="auto">
          <a:xfrm>
            <a:off x="4572000" y="53721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329BB-8102-A944-B6C6-889B5F800309}"/>
              </a:ext>
            </a:extLst>
          </p:cNvPr>
          <p:cNvCxnSpPr/>
          <p:nvPr/>
        </p:nvCxnSpPr>
        <p:spPr bwMode="auto">
          <a:xfrm>
            <a:off x="914400" y="54864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807BF-4F52-5E48-8284-EC3BBD7C4302}"/>
              </a:ext>
            </a:extLst>
          </p:cNvPr>
          <p:cNvCxnSpPr/>
          <p:nvPr/>
        </p:nvCxnSpPr>
        <p:spPr bwMode="auto">
          <a:xfrm>
            <a:off x="914400" y="51816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What is an Action Potential, Action Potential Chart ...">
            <a:extLst>
              <a:ext uri="{FF2B5EF4-FFF2-40B4-BE49-F238E27FC236}">
                <a16:creationId xmlns:a16="http://schemas.microsoft.com/office/drawing/2014/main" id="{22BF9562-BE86-DD41-A55A-BE50F1167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2" t="59990" r="50023" b="35538"/>
          <a:stretch/>
        </p:blipFill>
        <p:spPr bwMode="auto">
          <a:xfrm>
            <a:off x="1600200" y="5236622"/>
            <a:ext cx="482600" cy="23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0928BAE-296C-A049-97F8-2355418336DD}"/>
                  </a:ext>
                </a:extLst>
              </p14:cNvPr>
              <p14:cNvContentPartPr/>
              <p14:nvPr/>
            </p14:nvContentPartPr>
            <p14:xfrm>
              <a:off x="970465" y="5316580"/>
              <a:ext cx="640440" cy="162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0928BAE-296C-A049-97F8-2355418336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1825" y="5307580"/>
                <a:ext cx="658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063B7B7-1075-2840-A22A-21114FFBA16B}"/>
                  </a:ext>
                </a:extLst>
              </p14:cNvPr>
              <p14:cNvContentPartPr/>
              <p14:nvPr/>
            </p14:nvContentPartPr>
            <p14:xfrm>
              <a:off x="1285825" y="5402980"/>
              <a:ext cx="714600" cy="83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063B7B7-1075-2840-A22A-21114FFBA1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6825" y="5394340"/>
                <a:ext cx="7322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0F898FC-4E82-9D4D-94F0-62D88C218ABF}"/>
                  </a:ext>
                </a:extLst>
              </p14:cNvPr>
              <p14:cNvContentPartPr/>
              <p14:nvPr/>
            </p14:nvContentPartPr>
            <p14:xfrm>
              <a:off x="1600465" y="5273380"/>
              <a:ext cx="473400" cy="21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0F898FC-4E82-9D4D-94F0-62D88C218A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1465" y="5264380"/>
                <a:ext cx="491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257843D-CBA1-E943-A413-AAEFE6DD5941}"/>
                  </a:ext>
                </a:extLst>
              </p14:cNvPr>
              <p14:cNvContentPartPr/>
              <p14:nvPr/>
            </p14:nvContentPartPr>
            <p14:xfrm>
              <a:off x="1988315" y="5474980"/>
              <a:ext cx="338400" cy="18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257843D-CBA1-E943-A413-AAEFE6DD59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9675" y="5465980"/>
                <a:ext cx="356040" cy="3564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AF03BFF-5226-4F4D-9A9C-0417E7EB64AA}"/>
              </a:ext>
            </a:extLst>
          </p:cNvPr>
          <p:cNvSpPr txBox="1"/>
          <p:nvPr/>
        </p:nvSpPr>
        <p:spPr>
          <a:xfrm>
            <a:off x="1285825" y="5515122"/>
            <a:ext cx="161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Failed Initiations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7AA102-4A8A-A24F-8681-4D1D4FB2D536}"/>
              </a:ext>
            </a:extLst>
          </p:cNvPr>
          <p:cNvSpPr txBox="1"/>
          <p:nvPr/>
        </p:nvSpPr>
        <p:spPr>
          <a:xfrm>
            <a:off x="5035372" y="5323703"/>
            <a:ext cx="23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Resting Potential (-65mV)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E871B-267F-8248-81CF-9E551E13C4A1}"/>
              </a:ext>
            </a:extLst>
          </p:cNvPr>
          <p:cNvSpPr/>
          <p:nvPr/>
        </p:nvSpPr>
        <p:spPr>
          <a:xfrm>
            <a:off x="5030522" y="5013432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Firing Potential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120CBA-02F6-DB44-9D01-62FFD28EB00C}"/>
              </a:ext>
            </a:extLst>
          </p:cNvPr>
          <p:cNvSpPr txBox="1"/>
          <p:nvPr/>
        </p:nvSpPr>
        <p:spPr>
          <a:xfrm>
            <a:off x="5537200" y="3157349"/>
            <a:ext cx="311785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increases until firing potential reached</a:t>
            </a:r>
          </a:p>
        </p:txBody>
      </p:sp>
    </p:spTree>
    <p:extLst>
      <p:ext uri="{BB962C8B-B14F-4D97-AF65-F5344CB8AC3E}">
        <p14:creationId xmlns:p14="http://schemas.microsoft.com/office/powerpoint/2010/main" val="35327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FDAF5958-6A6B-5B4F-8E52-2F534A91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5264150" cy="4473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C14E5-5560-FC45-879D-B985C7D9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of Action Potential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37A4D-59E7-DD4B-AA6E-70BFD8F37443}"/>
              </a:ext>
            </a:extLst>
          </p:cNvPr>
          <p:cNvSpPr/>
          <p:nvPr/>
        </p:nvSpPr>
        <p:spPr bwMode="auto">
          <a:xfrm>
            <a:off x="1341172" y="5031329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58DD-5367-D34A-921F-8B9B86958BB8}"/>
              </a:ext>
            </a:extLst>
          </p:cNvPr>
          <p:cNvSpPr/>
          <p:nvPr/>
        </p:nvSpPr>
        <p:spPr bwMode="auto">
          <a:xfrm>
            <a:off x="1828800" y="27432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196EF-8E73-D04B-82E4-2BECAF78823C}"/>
              </a:ext>
            </a:extLst>
          </p:cNvPr>
          <p:cNvSpPr/>
          <p:nvPr/>
        </p:nvSpPr>
        <p:spPr bwMode="auto">
          <a:xfrm>
            <a:off x="2672416" y="3964529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56C8B-2F2B-E944-BA3C-D083633E3384}"/>
              </a:ext>
            </a:extLst>
          </p:cNvPr>
          <p:cNvSpPr/>
          <p:nvPr/>
        </p:nvSpPr>
        <p:spPr bwMode="auto">
          <a:xfrm>
            <a:off x="4572000" y="53721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329BB-8102-A944-B6C6-889B5F800309}"/>
              </a:ext>
            </a:extLst>
          </p:cNvPr>
          <p:cNvCxnSpPr/>
          <p:nvPr/>
        </p:nvCxnSpPr>
        <p:spPr bwMode="auto">
          <a:xfrm>
            <a:off x="914400" y="54864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807BF-4F52-5E48-8284-EC3BBD7C4302}"/>
              </a:ext>
            </a:extLst>
          </p:cNvPr>
          <p:cNvCxnSpPr/>
          <p:nvPr/>
        </p:nvCxnSpPr>
        <p:spPr bwMode="auto">
          <a:xfrm>
            <a:off x="914400" y="51816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7AA102-4A8A-A24F-8681-4D1D4FB2D536}"/>
              </a:ext>
            </a:extLst>
          </p:cNvPr>
          <p:cNvSpPr txBox="1"/>
          <p:nvPr/>
        </p:nvSpPr>
        <p:spPr>
          <a:xfrm>
            <a:off x="5035372" y="5323703"/>
            <a:ext cx="23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Resting Potential (-65mV)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E871B-267F-8248-81CF-9E551E13C4A1}"/>
              </a:ext>
            </a:extLst>
          </p:cNvPr>
          <p:cNvSpPr/>
          <p:nvPr/>
        </p:nvSpPr>
        <p:spPr>
          <a:xfrm>
            <a:off x="5030522" y="5013432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Firing Potential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120CBA-02F6-DB44-9D01-62FFD28EB00C}"/>
              </a:ext>
            </a:extLst>
          </p:cNvPr>
          <p:cNvSpPr txBox="1"/>
          <p:nvPr/>
        </p:nvSpPr>
        <p:spPr>
          <a:xfrm>
            <a:off x="5305425" y="1936376"/>
            <a:ext cx="3575050" cy="270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 Phase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channels open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(Na+) enters cell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becomes more positive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773839-4BB4-C549-9D4A-AE594E598DC6}"/>
              </a:ext>
            </a:extLst>
          </p:cNvPr>
          <p:cNvSpPr/>
          <p:nvPr/>
        </p:nvSpPr>
        <p:spPr bwMode="auto">
          <a:xfrm>
            <a:off x="3128697" y="5209403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054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FDAF5958-6A6B-5B4F-8E52-2F534A91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5264150" cy="4473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C14E5-5560-FC45-879D-B985C7D9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of Action Potential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37A4D-59E7-DD4B-AA6E-70BFD8F37443}"/>
              </a:ext>
            </a:extLst>
          </p:cNvPr>
          <p:cNvSpPr/>
          <p:nvPr/>
        </p:nvSpPr>
        <p:spPr bwMode="auto">
          <a:xfrm>
            <a:off x="1341172" y="5031329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58DD-5367-D34A-921F-8B9B86958BB8}"/>
              </a:ext>
            </a:extLst>
          </p:cNvPr>
          <p:cNvSpPr/>
          <p:nvPr/>
        </p:nvSpPr>
        <p:spPr bwMode="auto">
          <a:xfrm>
            <a:off x="1569772" y="3991648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196EF-8E73-D04B-82E4-2BECAF78823C}"/>
              </a:ext>
            </a:extLst>
          </p:cNvPr>
          <p:cNvSpPr/>
          <p:nvPr/>
        </p:nvSpPr>
        <p:spPr bwMode="auto">
          <a:xfrm>
            <a:off x="2672416" y="3964529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56C8B-2F2B-E944-BA3C-D083633E3384}"/>
              </a:ext>
            </a:extLst>
          </p:cNvPr>
          <p:cNvSpPr/>
          <p:nvPr/>
        </p:nvSpPr>
        <p:spPr bwMode="auto">
          <a:xfrm>
            <a:off x="4572000" y="53721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329BB-8102-A944-B6C6-889B5F800309}"/>
              </a:ext>
            </a:extLst>
          </p:cNvPr>
          <p:cNvCxnSpPr/>
          <p:nvPr/>
        </p:nvCxnSpPr>
        <p:spPr bwMode="auto">
          <a:xfrm>
            <a:off x="914400" y="54864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807BF-4F52-5E48-8284-EC3BBD7C4302}"/>
              </a:ext>
            </a:extLst>
          </p:cNvPr>
          <p:cNvCxnSpPr/>
          <p:nvPr/>
        </p:nvCxnSpPr>
        <p:spPr bwMode="auto">
          <a:xfrm>
            <a:off x="914400" y="51816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7AA102-4A8A-A24F-8681-4D1D4FB2D536}"/>
              </a:ext>
            </a:extLst>
          </p:cNvPr>
          <p:cNvSpPr txBox="1"/>
          <p:nvPr/>
        </p:nvSpPr>
        <p:spPr>
          <a:xfrm>
            <a:off x="5035372" y="5323703"/>
            <a:ext cx="23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Resting Potential (-65mV)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E871B-267F-8248-81CF-9E551E13C4A1}"/>
              </a:ext>
            </a:extLst>
          </p:cNvPr>
          <p:cNvSpPr/>
          <p:nvPr/>
        </p:nvSpPr>
        <p:spPr>
          <a:xfrm>
            <a:off x="5030522" y="5013432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Firing Potential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120CBA-02F6-DB44-9D01-62FFD28EB00C}"/>
              </a:ext>
            </a:extLst>
          </p:cNvPr>
          <p:cNvSpPr txBox="1"/>
          <p:nvPr/>
        </p:nvSpPr>
        <p:spPr>
          <a:xfrm>
            <a:off x="5149864" y="2944478"/>
            <a:ext cx="4037278" cy="14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channels close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voltage reached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773839-4BB4-C549-9D4A-AE594E598DC6}"/>
              </a:ext>
            </a:extLst>
          </p:cNvPr>
          <p:cNvSpPr/>
          <p:nvPr/>
        </p:nvSpPr>
        <p:spPr bwMode="auto">
          <a:xfrm>
            <a:off x="3128697" y="5209403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27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FDAF5958-6A6B-5B4F-8E52-2F534A91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5264150" cy="4473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C14E5-5560-FC45-879D-B985C7D9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of Action Potential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37A4D-59E7-DD4B-AA6E-70BFD8F37443}"/>
              </a:ext>
            </a:extLst>
          </p:cNvPr>
          <p:cNvSpPr/>
          <p:nvPr/>
        </p:nvSpPr>
        <p:spPr bwMode="auto">
          <a:xfrm>
            <a:off x="1341172" y="5031329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58DD-5367-D34A-921F-8B9B86958BB8}"/>
              </a:ext>
            </a:extLst>
          </p:cNvPr>
          <p:cNvSpPr/>
          <p:nvPr/>
        </p:nvSpPr>
        <p:spPr bwMode="auto">
          <a:xfrm>
            <a:off x="1828800" y="27432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196EF-8E73-D04B-82E4-2BECAF78823C}"/>
              </a:ext>
            </a:extLst>
          </p:cNvPr>
          <p:cNvSpPr/>
          <p:nvPr/>
        </p:nvSpPr>
        <p:spPr bwMode="auto">
          <a:xfrm>
            <a:off x="1569772" y="40386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56C8B-2F2B-E944-BA3C-D083633E3384}"/>
              </a:ext>
            </a:extLst>
          </p:cNvPr>
          <p:cNvSpPr/>
          <p:nvPr/>
        </p:nvSpPr>
        <p:spPr bwMode="auto">
          <a:xfrm>
            <a:off x="4572000" y="53721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329BB-8102-A944-B6C6-889B5F800309}"/>
              </a:ext>
            </a:extLst>
          </p:cNvPr>
          <p:cNvCxnSpPr/>
          <p:nvPr/>
        </p:nvCxnSpPr>
        <p:spPr bwMode="auto">
          <a:xfrm>
            <a:off x="914400" y="54864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807BF-4F52-5E48-8284-EC3BBD7C4302}"/>
              </a:ext>
            </a:extLst>
          </p:cNvPr>
          <p:cNvCxnSpPr/>
          <p:nvPr/>
        </p:nvCxnSpPr>
        <p:spPr bwMode="auto">
          <a:xfrm>
            <a:off x="914400" y="51816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7AA102-4A8A-A24F-8681-4D1D4FB2D536}"/>
              </a:ext>
            </a:extLst>
          </p:cNvPr>
          <p:cNvSpPr txBox="1"/>
          <p:nvPr/>
        </p:nvSpPr>
        <p:spPr>
          <a:xfrm>
            <a:off x="5035372" y="5323703"/>
            <a:ext cx="23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Resting Potential (-65mV)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E871B-267F-8248-81CF-9E551E13C4A1}"/>
              </a:ext>
            </a:extLst>
          </p:cNvPr>
          <p:cNvSpPr/>
          <p:nvPr/>
        </p:nvSpPr>
        <p:spPr>
          <a:xfrm>
            <a:off x="5030522" y="5013432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Firing Potential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120CBA-02F6-DB44-9D01-62FFD28EB00C}"/>
              </a:ext>
            </a:extLst>
          </p:cNvPr>
          <p:cNvSpPr txBox="1"/>
          <p:nvPr/>
        </p:nvSpPr>
        <p:spPr>
          <a:xfrm>
            <a:off x="5323814" y="2067636"/>
            <a:ext cx="3575050" cy="270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Repolarization Phase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channels open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(K+) exits cell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decreases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773839-4BB4-C549-9D4A-AE594E598DC6}"/>
              </a:ext>
            </a:extLst>
          </p:cNvPr>
          <p:cNvSpPr/>
          <p:nvPr/>
        </p:nvSpPr>
        <p:spPr bwMode="auto">
          <a:xfrm>
            <a:off x="3128697" y="5209403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57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FDAF5958-6A6B-5B4F-8E52-2F534A91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5264150" cy="4473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C14E5-5560-FC45-879D-B985C7D9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of Action Potential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37A4D-59E7-DD4B-AA6E-70BFD8F37443}"/>
              </a:ext>
            </a:extLst>
          </p:cNvPr>
          <p:cNvSpPr/>
          <p:nvPr/>
        </p:nvSpPr>
        <p:spPr bwMode="auto">
          <a:xfrm>
            <a:off x="1341172" y="5031329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58DD-5367-D34A-921F-8B9B86958BB8}"/>
              </a:ext>
            </a:extLst>
          </p:cNvPr>
          <p:cNvSpPr/>
          <p:nvPr/>
        </p:nvSpPr>
        <p:spPr bwMode="auto">
          <a:xfrm>
            <a:off x="1828800" y="27432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196EF-8E73-D04B-82E4-2BECAF78823C}"/>
              </a:ext>
            </a:extLst>
          </p:cNvPr>
          <p:cNvSpPr/>
          <p:nvPr/>
        </p:nvSpPr>
        <p:spPr bwMode="auto">
          <a:xfrm>
            <a:off x="2672416" y="3964529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56C8B-2F2B-E944-BA3C-D083633E3384}"/>
              </a:ext>
            </a:extLst>
          </p:cNvPr>
          <p:cNvSpPr/>
          <p:nvPr/>
        </p:nvSpPr>
        <p:spPr bwMode="auto">
          <a:xfrm>
            <a:off x="4572000" y="53721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329BB-8102-A944-B6C6-889B5F800309}"/>
              </a:ext>
            </a:extLst>
          </p:cNvPr>
          <p:cNvCxnSpPr/>
          <p:nvPr/>
        </p:nvCxnSpPr>
        <p:spPr bwMode="auto">
          <a:xfrm>
            <a:off x="914400" y="54864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807BF-4F52-5E48-8284-EC3BBD7C4302}"/>
              </a:ext>
            </a:extLst>
          </p:cNvPr>
          <p:cNvCxnSpPr/>
          <p:nvPr/>
        </p:nvCxnSpPr>
        <p:spPr bwMode="auto">
          <a:xfrm>
            <a:off x="914400" y="51816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7AA102-4A8A-A24F-8681-4D1D4FB2D536}"/>
              </a:ext>
            </a:extLst>
          </p:cNvPr>
          <p:cNvSpPr txBox="1"/>
          <p:nvPr/>
        </p:nvSpPr>
        <p:spPr>
          <a:xfrm>
            <a:off x="5035372" y="5323703"/>
            <a:ext cx="23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Resting Potential (-65mV)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E871B-267F-8248-81CF-9E551E13C4A1}"/>
              </a:ext>
            </a:extLst>
          </p:cNvPr>
          <p:cNvSpPr/>
          <p:nvPr/>
        </p:nvSpPr>
        <p:spPr>
          <a:xfrm>
            <a:off x="5030522" y="5013432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Firing Potential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120CBA-02F6-DB44-9D01-62FFD28EB00C}"/>
              </a:ext>
            </a:extLst>
          </p:cNvPr>
          <p:cNvSpPr txBox="1"/>
          <p:nvPr/>
        </p:nvSpPr>
        <p:spPr>
          <a:xfrm>
            <a:off x="5264150" y="2193249"/>
            <a:ext cx="3657600" cy="2583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Hyperpolarization Phase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channels close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decreases below resting potential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773839-4BB4-C549-9D4A-AE594E598DC6}"/>
              </a:ext>
            </a:extLst>
          </p:cNvPr>
          <p:cNvSpPr/>
          <p:nvPr/>
        </p:nvSpPr>
        <p:spPr bwMode="auto">
          <a:xfrm>
            <a:off x="1569772" y="3964529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203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FDAF5958-6A6B-5B4F-8E52-2F534A91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5264150" cy="4473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C14E5-5560-FC45-879D-B985C7D9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of Action Potential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37A4D-59E7-DD4B-AA6E-70BFD8F37443}"/>
              </a:ext>
            </a:extLst>
          </p:cNvPr>
          <p:cNvSpPr/>
          <p:nvPr/>
        </p:nvSpPr>
        <p:spPr bwMode="auto">
          <a:xfrm>
            <a:off x="1341172" y="5031329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58DD-5367-D34A-921F-8B9B86958BB8}"/>
              </a:ext>
            </a:extLst>
          </p:cNvPr>
          <p:cNvSpPr/>
          <p:nvPr/>
        </p:nvSpPr>
        <p:spPr bwMode="auto">
          <a:xfrm>
            <a:off x="1828800" y="27432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196EF-8E73-D04B-82E4-2BECAF78823C}"/>
              </a:ext>
            </a:extLst>
          </p:cNvPr>
          <p:cNvSpPr/>
          <p:nvPr/>
        </p:nvSpPr>
        <p:spPr bwMode="auto">
          <a:xfrm>
            <a:off x="1569772" y="40386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56C8B-2F2B-E944-BA3C-D083633E3384}"/>
              </a:ext>
            </a:extLst>
          </p:cNvPr>
          <p:cNvSpPr/>
          <p:nvPr/>
        </p:nvSpPr>
        <p:spPr bwMode="auto">
          <a:xfrm>
            <a:off x="2705100" y="39624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329BB-8102-A944-B6C6-889B5F800309}"/>
              </a:ext>
            </a:extLst>
          </p:cNvPr>
          <p:cNvCxnSpPr/>
          <p:nvPr/>
        </p:nvCxnSpPr>
        <p:spPr bwMode="auto">
          <a:xfrm>
            <a:off x="914400" y="54864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807BF-4F52-5E48-8284-EC3BBD7C4302}"/>
              </a:ext>
            </a:extLst>
          </p:cNvPr>
          <p:cNvCxnSpPr/>
          <p:nvPr/>
        </p:nvCxnSpPr>
        <p:spPr bwMode="auto">
          <a:xfrm>
            <a:off x="914400" y="5181600"/>
            <a:ext cx="4038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7AA102-4A8A-A24F-8681-4D1D4FB2D536}"/>
              </a:ext>
            </a:extLst>
          </p:cNvPr>
          <p:cNvSpPr txBox="1"/>
          <p:nvPr/>
        </p:nvSpPr>
        <p:spPr>
          <a:xfrm>
            <a:off x="5035372" y="5323703"/>
            <a:ext cx="23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Resting Potential (-65mV)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E871B-267F-8248-81CF-9E551E13C4A1}"/>
              </a:ext>
            </a:extLst>
          </p:cNvPr>
          <p:cNvSpPr/>
          <p:nvPr/>
        </p:nvSpPr>
        <p:spPr>
          <a:xfrm>
            <a:off x="5030522" y="5013432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Firing Potential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120CBA-02F6-DB44-9D01-62FFD28EB00C}"/>
              </a:ext>
            </a:extLst>
          </p:cNvPr>
          <p:cNvSpPr txBox="1"/>
          <p:nvPr/>
        </p:nvSpPr>
        <p:spPr>
          <a:xfrm>
            <a:off x="5297157" y="2589541"/>
            <a:ext cx="3717264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slightly increases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returns to resting potential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773839-4BB4-C549-9D4A-AE594E598DC6}"/>
              </a:ext>
            </a:extLst>
          </p:cNvPr>
          <p:cNvSpPr/>
          <p:nvPr/>
        </p:nvSpPr>
        <p:spPr bwMode="auto">
          <a:xfrm>
            <a:off x="3128697" y="5209403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11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615B-0C77-D94F-A26B-A91F91DF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Action Potential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94014-9A50-6D43-A335-9EB5EB1E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057401"/>
            <a:ext cx="8153400" cy="2438399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potentials are always the same size</a:t>
            </a:r>
          </a:p>
          <a:p>
            <a:pPr>
              <a:lnSpc>
                <a:spcPct val="3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has increased conductivity during action potential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4A6CEE-11C7-B04B-B449-62D5859E6E77}"/>
              </a:ext>
            </a:extLst>
          </p:cNvPr>
          <p:cNvSpPr/>
          <p:nvPr/>
        </p:nvSpPr>
        <p:spPr bwMode="auto">
          <a:xfrm>
            <a:off x="3352800" y="4424082"/>
            <a:ext cx="2438400" cy="228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2E0BA3-CFE7-7A4D-ABF0-C8FFBF9056C3}"/>
              </a:ext>
            </a:extLst>
          </p:cNvPr>
          <p:cNvSpPr/>
          <p:nvPr/>
        </p:nvSpPr>
        <p:spPr bwMode="auto">
          <a:xfrm>
            <a:off x="4038600" y="5181600"/>
            <a:ext cx="533400" cy="533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6E527-2BA0-3143-870D-3AF8E6450328}"/>
              </a:ext>
            </a:extLst>
          </p:cNvPr>
          <p:cNvSpPr txBox="1"/>
          <p:nvPr/>
        </p:nvSpPr>
        <p:spPr>
          <a:xfrm>
            <a:off x="4038600" y="529441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CC19C7-6023-E244-B976-2FC368855BDB}"/>
              </a:ext>
            </a:extLst>
          </p:cNvPr>
          <p:cNvSpPr/>
          <p:nvPr/>
        </p:nvSpPr>
        <p:spPr bwMode="auto">
          <a:xfrm>
            <a:off x="4724400" y="4873823"/>
            <a:ext cx="533400" cy="533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7DFA9-0D01-3F4B-90D8-E7122390675A}"/>
              </a:ext>
            </a:extLst>
          </p:cNvPr>
          <p:cNvSpPr txBox="1"/>
          <p:nvPr/>
        </p:nvSpPr>
        <p:spPr>
          <a:xfrm>
            <a:off x="4724400" y="498663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8EB21-F4FC-B741-900D-5979001D5C79}"/>
              </a:ext>
            </a:extLst>
          </p:cNvPr>
          <p:cNvSpPr/>
          <p:nvPr/>
        </p:nvSpPr>
        <p:spPr bwMode="auto">
          <a:xfrm>
            <a:off x="4684059" y="5753115"/>
            <a:ext cx="533400" cy="533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5DB47-8053-9E43-9945-69150B234B30}"/>
              </a:ext>
            </a:extLst>
          </p:cNvPr>
          <p:cNvSpPr txBox="1"/>
          <p:nvPr/>
        </p:nvSpPr>
        <p:spPr>
          <a:xfrm>
            <a:off x="4684059" y="586592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E9FE28-8D36-4547-A695-F0E7DD21E59B}"/>
              </a:ext>
            </a:extLst>
          </p:cNvPr>
          <p:cNvSpPr/>
          <p:nvPr/>
        </p:nvSpPr>
        <p:spPr bwMode="auto">
          <a:xfrm>
            <a:off x="2366682" y="4801352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3C5A1B-8D94-0145-A290-17E68637DB9C}"/>
              </a:ext>
            </a:extLst>
          </p:cNvPr>
          <p:cNvSpPr txBox="1"/>
          <p:nvPr/>
        </p:nvSpPr>
        <p:spPr>
          <a:xfrm>
            <a:off x="2366682" y="491416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0A5618-2816-1341-8A6C-668B9D697ED6}"/>
              </a:ext>
            </a:extLst>
          </p:cNvPr>
          <p:cNvSpPr/>
          <p:nvPr/>
        </p:nvSpPr>
        <p:spPr bwMode="auto">
          <a:xfrm>
            <a:off x="2528047" y="5718746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2E2EA6-3712-3146-ABB2-7EEF7D3825CC}"/>
              </a:ext>
            </a:extLst>
          </p:cNvPr>
          <p:cNvSpPr txBox="1"/>
          <p:nvPr/>
        </p:nvSpPr>
        <p:spPr>
          <a:xfrm>
            <a:off x="2528047" y="583155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FB1A5A-B52A-D74C-A870-ADDA736F6295}"/>
              </a:ext>
            </a:extLst>
          </p:cNvPr>
          <p:cNvSpPr/>
          <p:nvPr/>
        </p:nvSpPr>
        <p:spPr bwMode="auto">
          <a:xfrm>
            <a:off x="5977218" y="4986635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E093A0-F06C-3341-96F8-0DCC77491951}"/>
              </a:ext>
            </a:extLst>
          </p:cNvPr>
          <p:cNvSpPr txBox="1"/>
          <p:nvPr/>
        </p:nvSpPr>
        <p:spPr>
          <a:xfrm>
            <a:off x="5977218" y="509944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</a:t>
            </a:r>
          </a:p>
        </p:txBody>
      </p:sp>
    </p:spTree>
    <p:extLst>
      <p:ext uri="{BB962C8B-B14F-4D97-AF65-F5344CB8AC3E}">
        <p14:creationId xmlns:p14="http://schemas.microsoft.com/office/powerpoint/2010/main" val="375595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3769-C3AF-A145-94B6-2DC455607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027144"/>
          </a:xfrm>
        </p:spPr>
        <p:txBody>
          <a:bodyPr/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Hodgkin-Huxley Model</a:t>
            </a:r>
          </a:p>
        </p:txBody>
      </p:sp>
      <p:pic>
        <p:nvPicPr>
          <p:cNvPr id="5" name="Picture 2" descr="PPT - Broca’s area PowerPoint Presentation, free download ...">
            <a:extLst>
              <a:ext uri="{FF2B5EF4-FFF2-40B4-BE49-F238E27FC236}">
                <a16:creationId xmlns:a16="http://schemas.microsoft.com/office/drawing/2014/main" id="{5B34D732-4D90-5845-A848-730BB26EF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7777" r="69167" b="22222"/>
          <a:stretch/>
        </p:blipFill>
        <p:spPr bwMode="auto">
          <a:xfrm>
            <a:off x="685800" y="2430557"/>
            <a:ext cx="2667000" cy="42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PT - Broca’s area PowerPoint Presentation, free download ...">
            <a:extLst>
              <a:ext uri="{FF2B5EF4-FFF2-40B4-BE49-F238E27FC236}">
                <a16:creationId xmlns:a16="http://schemas.microsoft.com/office/drawing/2014/main" id="{D2E35ECC-0005-DE4A-B342-D850520DB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17778" r="30000" b="22222"/>
          <a:stretch/>
        </p:blipFill>
        <p:spPr bwMode="auto">
          <a:xfrm>
            <a:off x="5242112" y="2408145"/>
            <a:ext cx="3216088" cy="42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9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94C-FAC8-E54A-8D8F-09D8772E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43000"/>
            <a:ext cx="8153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and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5980D-A799-614F-9F37-1CA1110483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1752600"/>
                <a:ext cx="8229600" cy="48006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 model that describes how action potentials are fired in neurons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Involves system of 4 nonlinear differential equations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measures voltage difference between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inside and outside of cell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the activation level of the ion channels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time,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membrane potential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5980D-A799-614F-9F37-1CA111048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752600"/>
                <a:ext cx="8229600" cy="4800600"/>
              </a:xfrm>
              <a:blipFill>
                <a:blip r:embed="rId2"/>
                <a:stretch>
                  <a:fillRect l="-924" b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269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5C17-3FE6-2F4C-B95B-6C0B59DD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685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3AE8B2-FAB5-A94D-AA8B-5697BC4BC3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81200"/>
                <a:ext cx="8534400" cy="4495800"/>
              </a:xfrm>
            </p:spPr>
            <p:txBody>
              <a:bodyPr/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3AE8B2-FAB5-A94D-AA8B-5697BC4BC3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81200"/>
                <a:ext cx="8534400" cy="4495800"/>
              </a:xfrm>
              <a:blipFill>
                <a:blip r:embed="rId2"/>
                <a:stretch>
                  <a:fillRect l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3B35AE0-EE87-6A41-B02A-AFEB0FEA8037}"/>
              </a:ext>
            </a:extLst>
          </p:cNvPr>
          <p:cNvSpPr txBox="1"/>
          <p:nvPr/>
        </p:nvSpPr>
        <p:spPr>
          <a:xfrm>
            <a:off x="228600" y="3853932"/>
            <a:ext cx="1752600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different supporting functions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AEED2-5772-0D49-8364-FE356CC0FE47}"/>
              </a:ext>
            </a:extLst>
          </p:cNvPr>
          <p:cNvSpPr txBox="1"/>
          <p:nvPr/>
        </p:nvSpPr>
        <p:spPr>
          <a:xfrm>
            <a:off x="7162800" y="4038597"/>
            <a:ext cx="17526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different constants</a:t>
            </a:r>
          </a:p>
        </p:txBody>
      </p:sp>
    </p:spTree>
    <p:extLst>
      <p:ext uri="{BB962C8B-B14F-4D97-AF65-F5344CB8AC3E}">
        <p14:creationId xmlns:p14="http://schemas.microsoft.com/office/powerpoint/2010/main" val="313019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96FB3-1B80-0E4A-9235-EBD52357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E8E6-0864-A047-8025-B4A60F9C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Hodgkin-Huxley Model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about neurons and action potentials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Hodgkin-Huxley Model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Analysis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Hodgkin-Huxley Model</a:t>
            </a:r>
          </a:p>
        </p:txBody>
      </p:sp>
    </p:spTree>
    <p:extLst>
      <p:ext uri="{BB962C8B-B14F-4D97-AF65-F5344CB8AC3E}">
        <p14:creationId xmlns:p14="http://schemas.microsoft.com/office/powerpoint/2010/main" val="240542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338F-EC5F-5F44-82FD-AC90FF04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Channel Constants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80BC-57CB-C347-8B15-9CDED372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6482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m, 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Dimensionless quantities between 0 and 1 associated with potassium channel activation, sodium channel activation, and sodium channel inactivation, respectively.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gates for specific channel </a:t>
            </a:r>
          </a:p>
          <a:p>
            <a:pPr marL="1314450" lvl="2" indent="-514350">
              <a:lnSpc>
                <a:spcPct val="20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 channel has 3 m gates and 1 h gate </a:t>
            </a:r>
          </a:p>
        </p:txBody>
      </p:sp>
    </p:spTree>
    <p:extLst>
      <p:ext uri="{BB962C8B-B14F-4D97-AF65-F5344CB8AC3E}">
        <p14:creationId xmlns:p14="http://schemas.microsoft.com/office/powerpoint/2010/main" val="22509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E2AB-DC28-6442-9C1E-52F80080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9BE9FF-FCA0-9B41-980D-94FF22A6E4D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2040055"/>
                  </p:ext>
                </p:extLst>
              </p:nvPr>
            </p:nvGraphicFramePr>
            <p:xfrm>
              <a:off x="304800" y="1752600"/>
              <a:ext cx="8534400" cy="4923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46714543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95195610"/>
                        </a:ext>
                      </a:extLst>
                    </a:gridCol>
                  </a:tblGrid>
                  <a:tr h="104822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0.01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+50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6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6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  <m:r>
                                                      <a:rPr lang="en-US" sz="16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+50</m:t>
                                                    </m:r>
                                                  </m:e>
                                                </m:d>
                                              </m:num>
                                              <m:den>
                                                <m:r>
                                                  <a:rPr lang="en-US" sz="16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Rate constants for the n ion channel</a:t>
                          </a: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1123634"/>
                      </a:ext>
                    </a:extLst>
                  </a:tr>
                  <a:tr h="70437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=0.125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  <m:r>
                                                  <a:rPr lang="en-US" sz="16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+60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80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One of the rate constants of the n ion channel 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5255177"/>
                      </a:ext>
                    </a:extLst>
                  </a:tr>
                  <a:tr h="97483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sz="1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16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0.1</m:t>
                                    </m:r>
                                    <m:d>
                                      <m:dPr>
                                        <m:ctrlPr>
                                          <a:rPr lang="en-US" sz="16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𝑣</m:t>
                                        </m:r>
                                        <m:r>
                                          <a:rPr lang="en-US" sz="16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+35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16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6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6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−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16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6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𝑣</m:t>
                                                    </m:r>
                                                    <m:r>
                                                      <a:rPr lang="en-US" sz="16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+35</m:t>
                                                    </m:r>
                                                  </m:e>
                                                </m:d>
                                              </m:num>
                                              <m:den>
                                                <m:r>
                                                  <a:rPr lang="en-US" sz="16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10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Rate constants for the m ion channel</a:t>
                          </a: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0183040"/>
                      </a:ext>
                    </a:extLst>
                  </a:tr>
                  <a:tr h="57047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−0.0556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+60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One of the rate constants of the m ion channel 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560677"/>
                      </a:ext>
                    </a:extLst>
                  </a:tr>
                  <a:tr h="57047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=0.07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−0.05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+60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Rate constants for the h ion channel</a:t>
                          </a: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4658559"/>
                      </a:ext>
                    </a:extLst>
                  </a:tr>
                  <a:tr h="8928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−0.1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  <m:r>
                                                  <a:rPr lang="en-US" sz="16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+30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One of the rate constants of the h ion channel 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6830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9BE9FF-FCA0-9B41-980D-94FF22A6E4D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2040055"/>
                  </p:ext>
                </p:extLst>
              </p:nvPr>
            </p:nvGraphicFramePr>
            <p:xfrm>
              <a:off x="304800" y="1752600"/>
              <a:ext cx="8534400" cy="49239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46714543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95195610"/>
                        </a:ext>
                      </a:extLst>
                    </a:gridCol>
                  </a:tblGrid>
                  <a:tr h="1081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2" t="-1176" r="-97076" b="-35882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Rate constants for the n ion channel</a:t>
                          </a: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1123634"/>
                      </a:ext>
                    </a:extLst>
                  </a:tr>
                  <a:tr h="7266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2" t="-150877" r="-97076" b="-43508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One of the rate constants of the n ion channel 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5255177"/>
                      </a:ext>
                    </a:extLst>
                  </a:tr>
                  <a:tr h="1081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2" t="-166279" r="-97076" b="-18837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Rate constants for the m ion channel</a:t>
                          </a: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0183040"/>
                      </a:ext>
                    </a:extLst>
                  </a:tr>
                  <a:tr h="570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2" t="-508889" r="-97076" b="-26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One of the rate constants of the m ion channel 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560677"/>
                      </a:ext>
                    </a:extLst>
                  </a:tr>
                  <a:tr h="570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2" t="-608889" r="-97076" b="-16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Rate constants for the h ion channel</a:t>
                          </a: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4658559"/>
                      </a:ext>
                    </a:extLst>
                  </a:tr>
                  <a:tr h="89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2" t="-455714" r="-97076" b="-2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One of the rate constants of the h ion channel 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906" marR="62906" marT="62906" marB="6290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68307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629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E2AB-DC28-6442-9C1E-52F80080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9BE9FF-FCA0-9B41-980D-94FF22A6E4D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3576152"/>
                  </p:ext>
                </p:extLst>
              </p:nvPr>
            </p:nvGraphicFramePr>
            <p:xfrm>
              <a:off x="152400" y="1676400"/>
              <a:ext cx="4419599" cy="20343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09798">
                      <a:extLst>
                        <a:ext uri="{9D8B030D-6E8A-4147-A177-3AD203B41FA5}">
                          <a16:colId xmlns:a16="http://schemas.microsoft.com/office/drawing/2014/main" val="46714543"/>
                        </a:ext>
                      </a:extLst>
                    </a:gridCol>
                    <a:gridCol w="2209801">
                      <a:extLst>
                        <a:ext uri="{9D8B030D-6E8A-4147-A177-3AD203B41FA5}">
                          <a16:colId xmlns:a16="http://schemas.microsoft.com/office/drawing/2014/main" val="95195610"/>
                        </a:ext>
                      </a:extLst>
                    </a:gridCol>
                  </a:tblGrid>
                  <a:tr h="499890"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Potentials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655170"/>
                      </a:ext>
                    </a:extLst>
                  </a:tr>
                  <a:tr h="49989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𝑁𝑎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=55.17</m:t>
                                </m:r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𝑚𝑉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Sodium (Na) channels</a:t>
                          </a:r>
                        </a:p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Potassium (K) channels</a:t>
                          </a:r>
                          <a:b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Leakage (L) channels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5255177"/>
                      </a:ext>
                    </a:extLst>
                  </a:tr>
                  <a:tr h="49989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=−72.14</m:t>
                                </m:r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𝑚𝑉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potential of the potassium (K) channels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0183040"/>
                      </a:ext>
                    </a:extLst>
                  </a:tr>
                  <a:tr h="53463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=−49.42</m:t>
                                </m:r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𝑚𝑉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potential of the leakage (L) channels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5606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9BE9FF-FCA0-9B41-980D-94FF22A6E4D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3576152"/>
                  </p:ext>
                </p:extLst>
              </p:nvPr>
            </p:nvGraphicFramePr>
            <p:xfrm>
              <a:off x="152400" y="1676400"/>
              <a:ext cx="4419599" cy="20343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09798">
                      <a:extLst>
                        <a:ext uri="{9D8B030D-6E8A-4147-A177-3AD203B41FA5}">
                          <a16:colId xmlns:a16="http://schemas.microsoft.com/office/drawing/2014/main" val="46714543"/>
                        </a:ext>
                      </a:extLst>
                    </a:gridCol>
                    <a:gridCol w="2209801">
                      <a:extLst>
                        <a:ext uri="{9D8B030D-6E8A-4147-A177-3AD203B41FA5}">
                          <a16:colId xmlns:a16="http://schemas.microsoft.com/office/drawing/2014/main" val="95195610"/>
                        </a:ext>
                      </a:extLst>
                    </a:gridCol>
                  </a:tblGrid>
                  <a:tr h="499890"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Potentials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655170"/>
                      </a:ext>
                    </a:extLst>
                  </a:tr>
                  <a:tr h="499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5" t="-105128" r="-101149" b="-220513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Sodium (Na) channels</a:t>
                          </a:r>
                        </a:p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Potassium (K) channels</a:t>
                          </a:r>
                          <a:b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Leakage (L) channels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5255177"/>
                      </a:ext>
                    </a:extLst>
                  </a:tr>
                  <a:tr h="499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5" t="-200000" r="-101149" b="-115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potential of the potassium (K) channels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0183040"/>
                      </a:ext>
                    </a:extLst>
                  </a:tr>
                  <a:tr h="53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5" t="-285714" r="-101149" b="-952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potential of the leakage (L) channels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5606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815DCE8-4BF0-0843-B903-A94C8F6FA1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863199"/>
                  </p:ext>
                </p:extLst>
              </p:nvPr>
            </p:nvGraphicFramePr>
            <p:xfrm>
              <a:off x="3962399" y="3863103"/>
              <a:ext cx="5105401" cy="29529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95439">
                      <a:extLst>
                        <a:ext uri="{9D8B030D-6E8A-4147-A177-3AD203B41FA5}">
                          <a16:colId xmlns:a16="http://schemas.microsoft.com/office/drawing/2014/main" val="1994464473"/>
                        </a:ext>
                      </a:extLst>
                    </a:gridCol>
                    <a:gridCol w="3509962">
                      <a:extLst>
                        <a:ext uri="{9D8B030D-6E8A-4147-A177-3AD203B41FA5}">
                          <a16:colId xmlns:a16="http://schemas.microsoft.com/office/drawing/2014/main" val="2994498396"/>
                        </a:ext>
                      </a:extLst>
                    </a:gridCol>
                  </a:tblGrid>
                  <a:tr h="509934"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Maximum Conductance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5383704"/>
                      </a:ext>
                    </a:extLst>
                  </a:tr>
                  <a:tr h="77670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𝑁𝑎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=1.2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𝑚𝑆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>
                            <a:lnSpc>
                              <a:spcPct val="3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sodium (Na) channels are open</a:t>
                          </a:r>
                          <a:b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potassium (K) channels are open</a:t>
                          </a:r>
                          <a:b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leakage (L) channels are open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7635387"/>
                      </a:ext>
                    </a:extLst>
                  </a:tr>
                  <a:tr h="79813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=0.36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𝑚𝑆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Maximum conductance measured when all the potassium (K) channels are open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9932566"/>
                      </a:ext>
                    </a:extLst>
                  </a:tr>
                  <a:tr h="79813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=0.003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𝑚𝑆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Maximum conductance measured when all the leakage (L) channels are open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9432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815DCE8-4BF0-0843-B903-A94C8F6FA1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863199"/>
                  </p:ext>
                </p:extLst>
              </p:nvPr>
            </p:nvGraphicFramePr>
            <p:xfrm>
              <a:off x="3962399" y="3863103"/>
              <a:ext cx="5105401" cy="295290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95439">
                      <a:extLst>
                        <a:ext uri="{9D8B030D-6E8A-4147-A177-3AD203B41FA5}">
                          <a16:colId xmlns:a16="http://schemas.microsoft.com/office/drawing/2014/main" val="1994464473"/>
                        </a:ext>
                      </a:extLst>
                    </a:gridCol>
                    <a:gridCol w="3509962">
                      <a:extLst>
                        <a:ext uri="{9D8B030D-6E8A-4147-A177-3AD203B41FA5}">
                          <a16:colId xmlns:a16="http://schemas.microsoft.com/office/drawing/2014/main" val="2994498396"/>
                        </a:ext>
                      </a:extLst>
                    </a:gridCol>
                  </a:tblGrid>
                  <a:tr h="509934"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Maximum Conductance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5383704"/>
                      </a:ext>
                    </a:extLst>
                  </a:tr>
                  <a:tr h="8143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4063" r="-221429" b="-204688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>
                            <a:lnSpc>
                              <a:spcPct val="3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sodium (Na) channels are open</a:t>
                          </a:r>
                          <a:b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potassium (K) channels are open</a:t>
                          </a:r>
                          <a:b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leakage (L) channels are open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7635387"/>
                      </a:ext>
                    </a:extLst>
                  </a:tr>
                  <a:tr h="8143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1538" r="-221429" b="-10153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Maximum conductance measured when all the potassium (K) channels are open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9932566"/>
                      </a:ext>
                    </a:extLst>
                  </a:tr>
                  <a:tr h="8143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65625" r="-221429" b="-312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Maximum conductance measured when all the leakage (L) channels are open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9432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110AB4-9A2A-004C-84F5-B6DAF8B65399}"/>
                  </a:ext>
                </a:extLst>
              </p:cNvPr>
              <p:cNvSpPr txBox="1"/>
              <p:nvPr/>
            </p:nvSpPr>
            <p:spPr>
              <a:xfrm>
                <a:off x="4876800" y="2057007"/>
                <a:ext cx="3886200" cy="115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=0.1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current per unit area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110AB4-9A2A-004C-84F5-B6DAF8B65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057007"/>
                <a:ext cx="3886200" cy="1153264"/>
              </a:xfrm>
              <a:prstGeom prst="rect">
                <a:avLst/>
              </a:prstGeom>
              <a:blipFill>
                <a:blip r:embed="rId4"/>
                <a:stretch>
                  <a:fillRect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EFC5AB-16E6-3643-B8D3-337E587F5398}"/>
                  </a:ext>
                </a:extLst>
              </p:cNvPr>
              <p:cNvSpPr txBox="1"/>
              <p:nvPr/>
            </p:nvSpPr>
            <p:spPr>
              <a:xfrm>
                <a:off x="381000" y="4658151"/>
                <a:ext cx="3124200" cy="136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=0.01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Capacitance of the membrane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EFC5AB-16E6-3643-B8D3-337E587F5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58151"/>
                <a:ext cx="3124200" cy="1362809"/>
              </a:xfrm>
              <a:prstGeom prst="rect">
                <a:avLst/>
              </a:prstGeom>
              <a:blipFill>
                <a:blip r:embed="rId5"/>
                <a:stretch>
                  <a:fillRect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45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E2AB-DC28-6442-9C1E-52F80080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59541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10AB4-9A2A-004C-84F5-B6DAF8B65399}"/>
              </a:ext>
            </a:extLst>
          </p:cNvPr>
          <p:cNvSpPr txBox="1"/>
          <p:nvPr/>
        </p:nvSpPr>
        <p:spPr>
          <a:xfrm>
            <a:off x="266700" y="1755271"/>
            <a:ext cx="8610600" cy="21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“Ratio of the amount of electric charge stored on a conductor to a difference in electric potential”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Axon membrane imagined as long thin cylindrical capacitor</a:t>
            </a:r>
          </a:p>
        </p:txBody>
      </p:sp>
      <p:pic>
        <p:nvPicPr>
          <p:cNvPr id="6" name="Picture 2" descr="Neuron illustration - Transparent PNG &amp; SVG vector file">
            <a:extLst>
              <a:ext uri="{FF2B5EF4-FFF2-40B4-BE49-F238E27FC236}">
                <a16:creationId xmlns:a16="http://schemas.microsoft.com/office/drawing/2014/main" id="{B956CF48-EE56-D444-90A6-7AB6A0C96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5" b="12765"/>
          <a:stretch/>
        </p:blipFill>
        <p:spPr bwMode="auto">
          <a:xfrm>
            <a:off x="1084729" y="3989596"/>
            <a:ext cx="3510788" cy="24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A422C-3A59-4346-BA5B-BC7B3F049BF0}"/>
              </a:ext>
            </a:extLst>
          </p:cNvPr>
          <p:cNvSpPr txBox="1"/>
          <p:nvPr/>
        </p:nvSpPr>
        <p:spPr>
          <a:xfrm>
            <a:off x="1051018" y="6171769"/>
            <a:ext cx="108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Axon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E30C9BA-E3A4-CD41-B1D9-AD34EEE37EC9}"/>
              </a:ext>
            </a:extLst>
          </p:cNvPr>
          <p:cNvSpPr/>
          <p:nvPr/>
        </p:nvSpPr>
        <p:spPr bwMode="auto">
          <a:xfrm rot="18440787">
            <a:off x="1952978" y="5634986"/>
            <a:ext cx="759162" cy="40297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19D53F-5146-6740-A5B2-5292E48C4AAD}"/>
                  </a:ext>
                </a:extLst>
              </p:cNvPr>
              <p:cNvSpPr txBox="1"/>
              <p:nvPr/>
            </p:nvSpPr>
            <p:spPr>
              <a:xfrm>
                <a:off x="5179484" y="4731080"/>
                <a:ext cx="3124200" cy="136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=0.01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Capacitance of the membrane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19D53F-5146-6740-A5B2-5292E48C4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84" y="4731080"/>
                <a:ext cx="3124200" cy="1362809"/>
              </a:xfrm>
              <a:prstGeom prst="rect">
                <a:avLst/>
              </a:prstGeom>
              <a:blipFill>
                <a:blip r:embed="rId3"/>
                <a:stretch>
                  <a:fillRect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298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E2AB-DC28-6442-9C1E-52F80080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208184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Conductance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9BE9FF-FCA0-9B41-980D-94FF22A6E4D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4940308"/>
                  </p:ext>
                </p:extLst>
              </p:nvPr>
            </p:nvGraphicFramePr>
            <p:xfrm>
              <a:off x="1028700" y="3886200"/>
              <a:ext cx="7315199" cy="270052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208421">
                      <a:extLst>
                        <a:ext uri="{9D8B030D-6E8A-4147-A177-3AD203B41FA5}">
                          <a16:colId xmlns:a16="http://schemas.microsoft.com/office/drawing/2014/main" val="46714543"/>
                        </a:ext>
                      </a:extLst>
                    </a:gridCol>
                    <a:gridCol w="4106778">
                      <a:extLst>
                        <a:ext uri="{9D8B030D-6E8A-4147-A177-3AD203B41FA5}">
                          <a16:colId xmlns:a16="http://schemas.microsoft.com/office/drawing/2014/main" val="95195610"/>
                        </a:ext>
                      </a:extLst>
                    </a:gridCol>
                  </a:tblGrid>
                  <a:tr h="49989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𝑁𝑎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=1.2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𝑚𝑆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>
                            <a:lnSpc>
                              <a:spcPct val="3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sodium (Na) channels are open</a:t>
                          </a:r>
                          <a:b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potassium (K) channels are open</a:t>
                          </a:r>
                          <a:b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leakage (L) channels are open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5255177"/>
                      </a:ext>
                    </a:extLst>
                  </a:tr>
                  <a:tr h="49989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=0.36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𝑚𝑆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Maximum conductance measured when all the potassium (K) channels are open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0183040"/>
                      </a:ext>
                    </a:extLst>
                  </a:tr>
                  <a:tr h="53463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=0.003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𝑚𝑆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Maximum conductance measured when all the leakage (L) channels are open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5606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9BE9FF-FCA0-9B41-980D-94FF22A6E4D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4940308"/>
                  </p:ext>
                </p:extLst>
              </p:nvPr>
            </p:nvGraphicFramePr>
            <p:xfrm>
              <a:off x="1028700" y="3886200"/>
              <a:ext cx="7315199" cy="270052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208421">
                      <a:extLst>
                        <a:ext uri="{9D8B030D-6E8A-4147-A177-3AD203B41FA5}">
                          <a16:colId xmlns:a16="http://schemas.microsoft.com/office/drawing/2014/main" val="46714543"/>
                        </a:ext>
                      </a:extLst>
                    </a:gridCol>
                    <a:gridCol w="4106778">
                      <a:extLst>
                        <a:ext uri="{9D8B030D-6E8A-4147-A177-3AD203B41FA5}">
                          <a16:colId xmlns:a16="http://schemas.microsoft.com/office/drawing/2014/main" val="95195610"/>
                        </a:ext>
                      </a:extLst>
                    </a:gridCol>
                  </a:tblGrid>
                  <a:tr h="9001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5" t="-1408" r="-128458" b="-201408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>
                            <a:lnSpc>
                              <a:spcPct val="3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sodium (Na) channels are open</a:t>
                          </a:r>
                          <a:b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potassium (K) channels are open</a:t>
                          </a:r>
                          <a:b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 the leakage (L) channels are open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5255177"/>
                      </a:ext>
                    </a:extLst>
                  </a:tr>
                  <a:tr h="9001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5" t="-101408" r="-128458" b="-10140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Maximum conductance measured when all the potassium (K) channels are open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0183040"/>
                      </a:ext>
                    </a:extLst>
                  </a:tr>
                  <a:tr h="9001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5" t="-201408" r="-128458" b="-140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Maximum conductance measured when all the leakage (L) channels are open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5606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110AB4-9A2A-004C-84F5-B6DAF8B65399}"/>
                  </a:ext>
                </a:extLst>
              </p:cNvPr>
              <p:cNvSpPr txBox="1"/>
              <p:nvPr/>
            </p:nvSpPr>
            <p:spPr>
              <a:xfrm>
                <a:off x="381000" y="1806767"/>
                <a:ext cx="8610600" cy="178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Conductance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“potential for a substance to conduct electricity”</a:t>
                </a:r>
              </a:p>
              <a:p>
                <a:pPr marL="457200" indent="-45720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ba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maximum conductance for a specified channel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110AB4-9A2A-004C-84F5-B6DAF8B65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06767"/>
                <a:ext cx="8610600" cy="1780296"/>
              </a:xfrm>
              <a:prstGeom prst="rect">
                <a:avLst/>
              </a:prstGeom>
              <a:blipFill>
                <a:blip r:embed="rId3"/>
                <a:stretch>
                  <a:fillRect l="-1032" r="-295"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546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E2AB-DC28-6442-9C1E-52F80080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208184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9BE9FF-FCA0-9B41-980D-94FF22A6E4D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93691366"/>
                  </p:ext>
                </p:extLst>
              </p:nvPr>
            </p:nvGraphicFramePr>
            <p:xfrm>
              <a:off x="2095500" y="5023992"/>
              <a:ext cx="4952999" cy="168935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76498">
                      <a:extLst>
                        <a:ext uri="{9D8B030D-6E8A-4147-A177-3AD203B41FA5}">
                          <a16:colId xmlns:a16="http://schemas.microsoft.com/office/drawing/2014/main" val="46714543"/>
                        </a:ext>
                      </a:extLst>
                    </a:gridCol>
                    <a:gridCol w="2476501">
                      <a:extLst>
                        <a:ext uri="{9D8B030D-6E8A-4147-A177-3AD203B41FA5}">
                          <a16:colId xmlns:a16="http://schemas.microsoft.com/office/drawing/2014/main" val="95195610"/>
                        </a:ext>
                      </a:extLst>
                    </a:gridCol>
                  </a:tblGrid>
                  <a:tr h="49989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𝑁𝑎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=55.17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𝑚𝑉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Sodium (Na) channels</a:t>
                          </a:r>
                        </a:p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Potassium (K) channels</a:t>
                          </a:r>
                          <a:b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Leakage (L) channels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5255177"/>
                      </a:ext>
                    </a:extLst>
                  </a:tr>
                  <a:tr h="49989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=−72.14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𝑚𝑉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potential of the potassium (K) channels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0183040"/>
                      </a:ext>
                    </a:extLst>
                  </a:tr>
                  <a:tr h="53463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=−49.42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𝑚𝑉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potential of the leakage (L) channels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5606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9BE9FF-FCA0-9B41-980D-94FF22A6E4D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93691366"/>
                  </p:ext>
                </p:extLst>
              </p:nvPr>
            </p:nvGraphicFramePr>
            <p:xfrm>
              <a:off x="2095500" y="5023992"/>
              <a:ext cx="4952999" cy="168929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76498">
                      <a:extLst>
                        <a:ext uri="{9D8B030D-6E8A-4147-A177-3AD203B41FA5}">
                          <a16:colId xmlns:a16="http://schemas.microsoft.com/office/drawing/2014/main" val="46714543"/>
                        </a:ext>
                      </a:extLst>
                    </a:gridCol>
                    <a:gridCol w="2476501">
                      <a:extLst>
                        <a:ext uri="{9D8B030D-6E8A-4147-A177-3AD203B41FA5}">
                          <a16:colId xmlns:a16="http://schemas.microsoft.com/office/drawing/2014/main" val="95195610"/>
                        </a:ext>
                      </a:extLst>
                    </a:gridCol>
                  </a:tblGrid>
                  <a:tr h="538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3" r="-101026" b="-225581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Sodium (Na) channels</a:t>
                          </a:r>
                        </a:p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Potassium (K) channels</a:t>
                          </a:r>
                          <a:b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Leakage (L) channels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5255177"/>
                      </a:ext>
                    </a:extLst>
                  </a:tr>
                  <a:tr h="538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3" t="-102381" r="-101026" b="-13095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potential of the potassium (K) channels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0183040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3" t="-173469" r="-101026" b="-1224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potential of the leakage (L) channels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75606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9110AB4-9A2A-004C-84F5-B6DAF8B65399}"/>
              </a:ext>
            </a:extLst>
          </p:cNvPr>
          <p:cNvSpPr txBox="1"/>
          <p:nvPr/>
        </p:nvSpPr>
        <p:spPr>
          <a:xfrm>
            <a:off x="381000" y="1806767"/>
            <a:ext cx="8610600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equilibrium potential, or reversal potential, for a specified channel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to the voltage value required to form the boundary between the currents flowing inward and outward of cell</a:t>
            </a:r>
          </a:p>
        </p:txBody>
      </p:sp>
    </p:spTree>
    <p:extLst>
      <p:ext uri="{BB962C8B-B14F-4D97-AF65-F5344CB8AC3E}">
        <p14:creationId xmlns:p14="http://schemas.microsoft.com/office/powerpoint/2010/main" val="265254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9F696C-4C01-0B4B-A4DE-255CDE3AFEB2}"/>
              </a:ext>
            </a:extLst>
          </p:cNvPr>
          <p:cNvSpPr txBox="1">
            <a:spLocks/>
          </p:cNvSpPr>
          <p:nvPr/>
        </p:nvSpPr>
        <p:spPr bwMode="auto">
          <a:xfrm>
            <a:off x="685800" y="2743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Methods</a:t>
            </a:r>
          </a:p>
        </p:txBody>
      </p:sp>
      <p:pic>
        <p:nvPicPr>
          <p:cNvPr id="6" name="Picture 2" descr="Matlab Logos">
            <a:extLst>
              <a:ext uri="{FF2B5EF4-FFF2-40B4-BE49-F238E27FC236}">
                <a16:creationId xmlns:a16="http://schemas.microsoft.com/office/drawing/2014/main" id="{D6DC2714-BBA6-5A4F-AA44-627EA51CD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22143" r="30800" b="24286"/>
          <a:stretch/>
        </p:blipFill>
        <p:spPr bwMode="auto">
          <a:xfrm>
            <a:off x="7674317" y="5744604"/>
            <a:ext cx="1469683" cy="11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tlab Logos">
            <a:extLst>
              <a:ext uri="{FF2B5EF4-FFF2-40B4-BE49-F238E27FC236}">
                <a16:creationId xmlns:a16="http://schemas.microsoft.com/office/drawing/2014/main" id="{ED5B9DAE-0000-AD41-B9BE-962FD1D5B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22143" r="30800" b="24286"/>
          <a:stretch/>
        </p:blipFill>
        <p:spPr bwMode="auto">
          <a:xfrm>
            <a:off x="-1" y="5738298"/>
            <a:ext cx="1469683" cy="11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tlab Logos">
            <a:extLst>
              <a:ext uri="{FF2B5EF4-FFF2-40B4-BE49-F238E27FC236}">
                <a16:creationId xmlns:a16="http://schemas.microsoft.com/office/drawing/2014/main" id="{B6E531E7-DBA3-A748-8FAF-3C3C4EDA0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22143" r="30800" b="24286"/>
          <a:stretch/>
        </p:blipFill>
        <p:spPr bwMode="auto">
          <a:xfrm>
            <a:off x="-2" y="-11649"/>
            <a:ext cx="1469683" cy="11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tlab Logos">
            <a:extLst>
              <a:ext uri="{FF2B5EF4-FFF2-40B4-BE49-F238E27FC236}">
                <a16:creationId xmlns:a16="http://schemas.microsoft.com/office/drawing/2014/main" id="{AEDE3268-3EE8-A64C-904D-6F19FE739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22143" r="30800" b="24286"/>
          <a:stretch/>
        </p:blipFill>
        <p:spPr bwMode="auto">
          <a:xfrm>
            <a:off x="7674317" y="6306"/>
            <a:ext cx="1469683" cy="11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49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18A3-8312-3D49-930A-711EB6C9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2" y="12192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Euler’s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F4EE21BB-FFF2-734D-82C1-EEE2E663304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3232918"/>
                  </p:ext>
                </p:extLst>
              </p:nvPr>
            </p:nvGraphicFramePr>
            <p:xfrm>
              <a:off x="266700" y="1981200"/>
              <a:ext cx="8610599" cy="2360422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3808003">
                      <a:extLst>
                        <a:ext uri="{9D8B030D-6E8A-4147-A177-3AD203B41FA5}">
                          <a16:colId xmlns:a16="http://schemas.microsoft.com/office/drawing/2014/main" val="4228377509"/>
                        </a:ext>
                      </a:extLst>
                    </a:gridCol>
                    <a:gridCol w="4802596">
                      <a:extLst>
                        <a:ext uri="{9D8B030D-6E8A-4147-A177-3AD203B41FA5}">
                          <a16:colId xmlns:a16="http://schemas.microsoft.com/office/drawing/2014/main" val="817004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Forward Euler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66559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Backward Euler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79236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Modified Euler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12085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F4EE21BB-FFF2-734D-82C1-EEE2E663304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3232918"/>
                  </p:ext>
                </p:extLst>
              </p:nvPr>
            </p:nvGraphicFramePr>
            <p:xfrm>
              <a:off x="266700" y="1981200"/>
              <a:ext cx="8610599" cy="2360422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3808003">
                      <a:extLst>
                        <a:ext uri="{9D8B030D-6E8A-4147-A177-3AD203B41FA5}">
                          <a16:colId xmlns:a16="http://schemas.microsoft.com/office/drawing/2014/main" val="4228377509"/>
                        </a:ext>
                      </a:extLst>
                    </a:gridCol>
                    <a:gridCol w="4802596">
                      <a:extLst>
                        <a:ext uri="{9D8B030D-6E8A-4147-A177-3AD203B41FA5}">
                          <a16:colId xmlns:a16="http://schemas.microsoft.com/office/drawing/2014/main" val="817004003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Forward Euler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894" t="-4167" r="-794" b="-2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66559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Backward Euler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894" t="-104167" r="-794" b="-1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923600"/>
                      </a:ext>
                    </a:extLst>
                  </a:tr>
                  <a:tr h="11412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Modified Euler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894" t="-108889" r="-79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12085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AED8B23-3E56-7D47-AE5E-2056BF7B4A49}"/>
              </a:ext>
            </a:extLst>
          </p:cNvPr>
          <p:cNvSpPr txBox="1"/>
          <p:nvPr/>
        </p:nvSpPr>
        <p:spPr>
          <a:xfrm>
            <a:off x="380999" y="4495800"/>
            <a:ext cx="8496299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methods and involve little computational time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some of the most unstable and inaccurate methods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iterations needed compared to other methods to achieve the same error</a:t>
            </a:r>
          </a:p>
        </p:txBody>
      </p:sp>
    </p:spTree>
    <p:extLst>
      <p:ext uri="{BB962C8B-B14F-4D97-AF65-F5344CB8AC3E}">
        <p14:creationId xmlns:p14="http://schemas.microsoft.com/office/powerpoint/2010/main" val="1562141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92565-A3B0-EB47-A882-D3923CDA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Runge-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(RK4)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68864577-76F1-8E47-9906-BBF979E221B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12003475"/>
                  </p:ext>
                </p:extLst>
              </p:nvPr>
            </p:nvGraphicFramePr>
            <p:xfrm>
              <a:off x="457201" y="2133600"/>
              <a:ext cx="4419600" cy="4343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19600">
                      <a:extLst>
                        <a:ext uri="{9D8B030D-6E8A-4147-A177-3AD203B41FA5}">
                          <a16:colId xmlns:a16="http://schemas.microsoft.com/office/drawing/2014/main" val="3379677894"/>
                        </a:ext>
                      </a:extLst>
                    </a:gridCol>
                  </a:tblGrid>
                  <a:tr h="434340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where</a:t>
                          </a:r>
                        </a:p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6157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68864577-76F1-8E47-9906-BBF979E221B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12003475"/>
                  </p:ext>
                </p:extLst>
              </p:nvPr>
            </p:nvGraphicFramePr>
            <p:xfrm>
              <a:off x="457201" y="2133600"/>
              <a:ext cx="4419600" cy="4343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19600">
                      <a:extLst>
                        <a:ext uri="{9D8B030D-6E8A-4147-A177-3AD203B41FA5}">
                          <a16:colId xmlns:a16="http://schemas.microsoft.com/office/drawing/2014/main" val="3379677894"/>
                        </a:ext>
                      </a:extLst>
                    </a:gridCol>
                  </a:tblGrid>
                  <a:tr h="434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73" t="-585" r="-573" b="-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61579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CF0E8-B63F-F446-B759-A02880CB8491}"/>
                  </a:ext>
                </a:extLst>
              </p:cNvPr>
              <p:cNvSpPr txBox="1"/>
              <p:nvPr/>
            </p:nvSpPr>
            <p:spPr>
              <a:xfrm>
                <a:off x="5105400" y="2019048"/>
                <a:ext cx="3810000" cy="445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commonly used 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Runge-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Kutta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method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Involves using the previous solution value and weighted averages of four increments,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 find approximate value of solution at the next time step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CF0E8-B63F-F446-B759-A02880CB8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019048"/>
                <a:ext cx="3810000" cy="4457952"/>
              </a:xfrm>
              <a:prstGeom prst="rect">
                <a:avLst/>
              </a:prstGeom>
              <a:blipFill>
                <a:blip r:embed="rId3"/>
                <a:stretch>
                  <a:fillRect l="-2658" r="-1329" b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595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92565-A3B0-EB47-A882-D3923CDA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457200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Adams-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Bashforth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-Moulton 4th Order Predictor-Corrector (ABMPC4)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68864577-76F1-8E47-9906-BBF979E221B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3880775"/>
                  </p:ext>
                </p:extLst>
              </p:nvPr>
            </p:nvGraphicFramePr>
            <p:xfrm>
              <a:off x="228600" y="2209800"/>
              <a:ext cx="5410200" cy="44107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0200">
                      <a:extLst>
                        <a:ext uri="{9D8B030D-6E8A-4147-A177-3AD203B41FA5}">
                          <a16:colId xmlns:a16="http://schemas.microsoft.com/office/drawing/2014/main" val="3379677894"/>
                        </a:ext>
                      </a:extLst>
                    </a:gridCol>
                  </a:tblGrid>
                  <a:tr h="44107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0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270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b="1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sz="20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where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0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  <m: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55</m:t>
                                  </m:r>
                                  <m:sSub>
                                    <m:sSubPr>
                                      <m:ctrlP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+59</m:t>
                                  </m:r>
                                  <m:sSub>
                                    <m:sSubPr>
                                      <m:ctrlP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  <m: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−37</m:t>
                                  </m:r>
                                  <m:sSub>
                                    <m:sSubPr>
                                      <m:ctrlP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  <m: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−2</m:t>
                                      </m:r>
                                    </m:sub>
                                  </m:sSub>
                                  <m:r>
                                    <a:rPr lang="en-US" sz="20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+9</m:t>
                                  </m:r>
                                  <m:sSub>
                                    <m:sSubPr>
                                      <m:ctrlP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  <m:r>
                                        <a:rPr lang="en-US" sz="20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−3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000" b="1" i="1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0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Δ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24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+19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−5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b="1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0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0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lang="en-US" sz="20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US" sz="20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𝛥</m:t>
                                    </m:r>
                                    <m:r>
                                      <a:rPr lang="en-US" sz="20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lang="en-US" sz="20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b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6157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68864577-76F1-8E47-9906-BBF979E221B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3880775"/>
                  </p:ext>
                </p:extLst>
              </p:nvPr>
            </p:nvGraphicFramePr>
            <p:xfrm>
              <a:off x="228600" y="2209800"/>
              <a:ext cx="5410200" cy="44107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0200">
                      <a:extLst>
                        <a:ext uri="{9D8B030D-6E8A-4147-A177-3AD203B41FA5}">
                          <a16:colId xmlns:a16="http://schemas.microsoft.com/office/drawing/2014/main" val="3379677894"/>
                        </a:ext>
                      </a:extLst>
                    </a:gridCol>
                  </a:tblGrid>
                  <a:tr h="4410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69" t="-575" r="-704" b="-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61579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59DFB4-FA6C-7847-8E33-D142958D6970}"/>
                  </a:ext>
                </a:extLst>
              </p:cNvPr>
              <p:cNvSpPr/>
              <p:nvPr/>
            </p:nvSpPr>
            <p:spPr>
              <a:xfrm>
                <a:off x="5715000" y="2707026"/>
                <a:ext cx="320040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Requires four previous function values or terms to get the first calculated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 term,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RK4 is used to find the first 4 terms, then ABMPC4 is used afterwards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59DFB4-FA6C-7847-8E33-D142958D6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707026"/>
                <a:ext cx="3200400" cy="3416320"/>
              </a:xfrm>
              <a:prstGeom prst="rect">
                <a:avLst/>
              </a:prstGeom>
              <a:blipFill>
                <a:blip r:embed="rId3"/>
                <a:stretch>
                  <a:fillRect l="-3162" t="-1487" r="-4743" b="-3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80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7A91-E421-7145-B382-939DEB3D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1371600"/>
            <a:ext cx="8477250" cy="3810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Hodgkin-Huxley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4891-5572-C24D-8D61-F23B95B7C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091578"/>
            <a:ext cx="8832476" cy="228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the process of an action potential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by Alan Lloyd Hodgkin and Andrew Huxley with research about modelling the action potentials through the squid giant axon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Awarded Nobel Prize in 1963</a:t>
            </a:r>
          </a:p>
        </p:txBody>
      </p:sp>
      <p:pic>
        <p:nvPicPr>
          <p:cNvPr id="2050" name="Picture 2" descr="PPT - Broca’s area PowerPoint Presentation, free download ...">
            <a:extLst>
              <a:ext uri="{FF2B5EF4-FFF2-40B4-BE49-F238E27FC236}">
                <a16:creationId xmlns:a16="http://schemas.microsoft.com/office/drawing/2014/main" id="{3BD62396-85A1-2B43-97AD-67AAC8D2A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17778" r="30000" b="22222"/>
          <a:stretch/>
        </p:blipFill>
        <p:spPr bwMode="auto">
          <a:xfrm>
            <a:off x="6309472" y="4716556"/>
            <a:ext cx="1539128" cy="20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PT - Broca’s area PowerPoint Presentation, free download ...">
            <a:extLst>
              <a:ext uri="{FF2B5EF4-FFF2-40B4-BE49-F238E27FC236}">
                <a16:creationId xmlns:a16="http://schemas.microsoft.com/office/drawing/2014/main" id="{3313FB78-B69D-5B4C-9517-56CE926B5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7777" r="69167" b="22222"/>
          <a:stretch/>
        </p:blipFill>
        <p:spPr bwMode="auto">
          <a:xfrm>
            <a:off x="1295400" y="4716556"/>
            <a:ext cx="1276350" cy="20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PT - Broca’s area PowerPoint Presentation, free download ...">
            <a:extLst>
              <a:ext uri="{FF2B5EF4-FFF2-40B4-BE49-F238E27FC236}">
                <a16:creationId xmlns:a16="http://schemas.microsoft.com/office/drawing/2014/main" id="{F10376A2-91D1-2C40-9F13-99ABF845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28889" r="9167" b="38889"/>
          <a:stretch/>
        </p:blipFill>
        <p:spPr bwMode="auto">
          <a:xfrm>
            <a:off x="3714477" y="4716556"/>
            <a:ext cx="1715045" cy="20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8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A95A-B60A-DE40-A86B-3EF58D0F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for ABMPC4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DFFAF8-42C4-AF4B-86D9-60289CEB63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981200"/>
                <a:ext cx="8229600" cy="48006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Adam-Type scheme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of the form: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Predictor-Corrector Method: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 which involves two separate steps: </a:t>
                </a:r>
              </a:p>
              <a:p>
                <a:pPr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Initial, commonly explicit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predictor equation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fitted to function and derivative values to approximate function value at next time step</a:t>
                </a:r>
              </a:p>
              <a:p>
                <a:pPr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Implicit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correction equation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that refines approximated function value by using another method, which is the 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4th Order Adams-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Bashforth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-Moulton method in this case.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DFFAF8-42C4-AF4B-86D9-60289CEB6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981200"/>
                <a:ext cx="8229600" cy="4800600"/>
              </a:xfrm>
              <a:blipFill>
                <a:blip r:embed="rId2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263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AB03-27D7-BF43-9C1E-0938BB3F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7B43-9328-154D-A3A4-6A1467444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752600"/>
            <a:ext cx="8610600" cy="2133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Built-in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that solves systems of 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Utilizes Runge-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and a variable time step for efficiency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[t, y] = ode45(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odefun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tspan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FB3C8D-7F20-F84D-806F-9D33CA06CA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830817"/>
                  </p:ext>
                </p:extLst>
              </p:nvPr>
            </p:nvGraphicFramePr>
            <p:xfrm>
              <a:off x="244288" y="4709160"/>
              <a:ext cx="4251512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1893">
                      <a:extLst>
                        <a:ext uri="{9D8B030D-6E8A-4147-A177-3AD203B41FA5}">
                          <a16:colId xmlns:a16="http://schemas.microsoft.com/office/drawing/2014/main" val="3730837105"/>
                        </a:ext>
                      </a:extLst>
                    </a:gridCol>
                    <a:gridCol w="3359619">
                      <a:extLst>
                        <a:ext uri="{9D8B030D-6E8A-4147-A177-3AD203B41FA5}">
                          <a16:colId xmlns:a16="http://schemas.microsoft.com/office/drawing/2014/main" val="2040105037"/>
                        </a:ext>
                      </a:extLst>
                    </a:gridCol>
                  </a:tblGrid>
                  <a:tr h="447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odefun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function that has system of DE(s)</a:t>
                          </a:r>
                        </a:p>
                        <a:p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63716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tspan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 span from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to</m:t>
                              </m:r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  <a:p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076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initial condition</a:t>
                          </a:r>
                        </a:p>
                        <a:p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3791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FB3C8D-7F20-F84D-806F-9D33CA06CA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830817"/>
                  </p:ext>
                </p:extLst>
              </p:nvPr>
            </p:nvGraphicFramePr>
            <p:xfrm>
              <a:off x="244288" y="4709160"/>
              <a:ext cx="4251512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91893">
                      <a:extLst>
                        <a:ext uri="{9D8B030D-6E8A-4147-A177-3AD203B41FA5}">
                          <a16:colId xmlns:a16="http://schemas.microsoft.com/office/drawing/2014/main" val="3730837105"/>
                        </a:ext>
                      </a:extLst>
                    </a:gridCol>
                    <a:gridCol w="3359619">
                      <a:extLst>
                        <a:ext uri="{9D8B030D-6E8A-4147-A177-3AD203B41FA5}">
                          <a16:colId xmlns:a16="http://schemas.microsoft.com/office/drawing/2014/main" val="204010503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odefun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function that has system of DE(s)</a:t>
                          </a:r>
                        </a:p>
                        <a:p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637166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tspan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170" t="-106000" r="-1132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07679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initial condition</a:t>
                          </a:r>
                        </a:p>
                        <a:p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379152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6FDEF0-63E0-6946-9938-810438152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950747"/>
              </p:ext>
            </p:extLst>
          </p:nvPr>
        </p:nvGraphicFramePr>
        <p:xfrm>
          <a:off x="4948518" y="4709160"/>
          <a:ext cx="392878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730837105"/>
                    </a:ext>
                  </a:extLst>
                </a:gridCol>
                <a:gridCol w="3395382">
                  <a:extLst>
                    <a:ext uri="{9D8B030D-6E8A-4147-A177-3AD203B41FA5}">
                      <a16:colId xmlns:a16="http://schemas.microsoft.com/office/drawing/2014/main" val="2040105037"/>
                    </a:ext>
                  </a:extLst>
                </a:gridCol>
              </a:tblGrid>
              <a:tr h="6430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column vector with time steps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371669"/>
                  </a:ext>
                </a:extLst>
              </a:tr>
              <a:tr h="12771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array with the solution values for each time step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7915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49F072-7887-7744-9C07-27A846B6E02E}"/>
              </a:ext>
            </a:extLst>
          </p:cNvPr>
          <p:cNvSpPr txBox="1"/>
          <p:nvPr/>
        </p:nvSpPr>
        <p:spPr>
          <a:xfrm>
            <a:off x="1303244" y="400767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9A0B1-14D9-5342-B923-22410064DF79}"/>
              </a:ext>
            </a:extLst>
          </p:cNvPr>
          <p:cNvSpPr txBox="1"/>
          <p:nvPr/>
        </p:nvSpPr>
        <p:spPr>
          <a:xfrm>
            <a:off x="5846109" y="400767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414362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9F696C-4C01-0B4B-A4DE-255CDE3AFEB2}"/>
              </a:ext>
            </a:extLst>
          </p:cNvPr>
          <p:cNvSpPr txBox="1">
            <a:spLocks/>
          </p:cNvSpPr>
          <p:nvPr/>
        </p:nvSpPr>
        <p:spPr bwMode="auto">
          <a:xfrm>
            <a:off x="685799" y="727053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Analysis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034F811-F7B7-184F-8924-120028BA0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" y="1862861"/>
            <a:ext cx="5861137" cy="3921147"/>
          </a:xfrm>
          <a:prstGeom prst="rect">
            <a:avLst/>
          </a:prstGeom>
        </p:spPr>
      </p:pic>
      <p:pic>
        <p:nvPicPr>
          <p:cNvPr id="6" name="Picture 2" descr="Matlab Logos">
            <a:extLst>
              <a:ext uri="{FF2B5EF4-FFF2-40B4-BE49-F238E27FC236}">
                <a16:creationId xmlns:a16="http://schemas.microsoft.com/office/drawing/2014/main" id="{D6DC2714-BBA6-5A4F-AA44-627EA51CD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22143" r="30800" b="24286"/>
          <a:stretch/>
        </p:blipFill>
        <p:spPr bwMode="auto">
          <a:xfrm>
            <a:off x="7674317" y="5744604"/>
            <a:ext cx="1469683" cy="11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tlab Logos">
            <a:extLst>
              <a:ext uri="{FF2B5EF4-FFF2-40B4-BE49-F238E27FC236}">
                <a16:creationId xmlns:a16="http://schemas.microsoft.com/office/drawing/2014/main" id="{ED5B9DAE-0000-AD41-B9BE-962FD1D5B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22143" r="30800" b="24286"/>
          <a:stretch/>
        </p:blipFill>
        <p:spPr bwMode="auto">
          <a:xfrm>
            <a:off x="-1" y="5738298"/>
            <a:ext cx="1469683" cy="11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tlab Logos">
            <a:extLst>
              <a:ext uri="{FF2B5EF4-FFF2-40B4-BE49-F238E27FC236}">
                <a16:creationId xmlns:a16="http://schemas.microsoft.com/office/drawing/2014/main" id="{B6E531E7-DBA3-A748-8FAF-3C3C4EDA0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22143" r="30800" b="24286"/>
          <a:stretch/>
        </p:blipFill>
        <p:spPr bwMode="auto">
          <a:xfrm>
            <a:off x="-2" y="-11649"/>
            <a:ext cx="1469683" cy="11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tlab Logos">
            <a:extLst>
              <a:ext uri="{FF2B5EF4-FFF2-40B4-BE49-F238E27FC236}">
                <a16:creationId xmlns:a16="http://schemas.microsoft.com/office/drawing/2014/main" id="{AEDE3268-3EE8-A64C-904D-6F19FE739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22143" r="30800" b="24286"/>
          <a:stretch/>
        </p:blipFill>
        <p:spPr bwMode="auto">
          <a:xfrm>
            <a:off x="7674317" y="6306"/>
            <a:ext cx="1469683" cy="11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EA7B2B64-04F7-1249-9BD3-9497A85B7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208" y="1880816"/>
            <a:ext cx="3255967" cy="38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77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C28A-FA73-4C40-946A-CF0A2CF2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Analysis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C78D7-41D1-B843-AFA3-B1FD8557D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2362200"/>
                <a:ext cx="8153400" cy="37338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Performed on a simplified version of model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Appr. Solution found using all 6 methods for: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10, 20, 40, 80, 160, 320 from </a:t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to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25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error and average order calculated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C78D7-41D1-B843-AFA3-B1FD8557D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2362200"/>
                <a:ext cx="8153400" cy="3733800"/>
              </a:xfrm>
              <a:blipFill>
                <a:blip r:embed="rId2"/>
                <a:stretch>
                  <a:fillRect l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115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022D-F65E-824A-B814-2F89546F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E4FF5-A495-FB41-B1A6-63B3D038C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1905000"/>
                <a:ext cx="8343900" cy="4616824"/>
              </a:xfrm>
            </p:spPr>
            <p:txBody>
              <a:bodyPr/>
              <a:lstStyle/>
              <a:p>
                <a:pPr fontAlgn="t">
                  <a:lnSpc>
                    <a:spcPct val="2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and K Conductance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are 0</a:t>
                </a:r>
              </a:p>
              <a:p>
                <a:pPr marL="0" indent="0" fontAlgn="t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t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E4FF5-A495-FB41-B1A6-63B3D038C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1905000"/>
                <a:ext cx="8343900" cy="4616824"/>
              </a:xfrm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>
            <a:extLst>
              <a:ext uri="{FF2B5EF4-FFF2-40B4-BE49-F238E27FC236}">
                <a16:creationId xmlns:a16="http://schemas.microsoft.com/office/drawing/2014/main" id="{6E616DF2-2B23-C345-B076-1D78C36A57B8}"/>
              </a:ext>
            </a:extLst>
          </p:cNvPr>
          <p:cNvSpPr/>
          <p:nvPr/>
        </p:nvSpPr>
        <p:spPr bwMode="auto">
          <a:xfrm>
            <a:off x="4381500" y="4267200"/>
            <a:ext cx="381000" cy="6096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AFA83-2B24-1C47-965A-2B68AB550DDF}"/>
              </a:ext>
            </a:extLst>
          </p:cNvPr>
          <p:cNvSpPr/>
          <p:nvPr/>
        </p:nvSpPr>
        <p:spPr bwMode="auto">
          <a:xfrm>
            <a:off x="2057400" y="5029200"/>
            <a:ext cx="5029200" cy="1219200"/>
          </a:xfrm>
          <a:prstGeom prst="rect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910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CC3E5-6CE6-3B4A-B783-D3D70680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77724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=0: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𝑁𝑎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𝑑𝑛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simplifies to only: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CC3E5-6CE6-3B4A-B783-D3D70680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7772400" cy="4876800"/>
              </a:xfrm>
              <a:blipFill>
                <a:blip r:embed="rId2"/>
                <a:stretch>
                  <a:fillRect l="-2121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345B7D06-D04E-3147-B989-A8923D10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Model</a:t>
            </a:r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FFE15D8C-5C76-B94A-97A0-83AC79D224DF}"/>
              </a:ext>
            </a:extLst>
          </p:cNvPr>
          <p:cNvSpPr/>
          <p:nvPr/>
        </p:nvSpPr>
        <p:spPr bwMode="auto">
          <a:xfrm>
            <a:off x="3200400" y="3009900"/>
            <a:ext cx="3048000" cy="2514600"/>
          </a:xfrm>
          <a:prstGeom prst="mathMultiply">
            <a:avLst/>
          </a:prstGeom>
          <a:solidFill>
            <a:schemeClr val="accent1">
              <a:alpha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35697-A21C-5742-95D0-5B89AD098ABE}"/>
              </a:ext>
            </a:extLst>
          </p:cNvPr>
          <p:cNvSpPr/>
          <p:nvPr/>
        </p:nvSpPr>
        <p:spPr bwMode="auto">
          <a:xfrm>
            <a:off x="2743200" y="2743200"/>
            <a:ext cx="1828800" cy="457200"/>
          </a:xfrm>
          <a:prstGeom prst="rect">
            <a:avLst/>
          </a:prstGeom>
          <a:solidFill>
            <a:schemeClr val="accent1">
              <a:alpha val="4231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8DB0E7C-0347-0A48-B6CF-D5193574BCD6}"/>
              </a:ext>
            </a:extLst>
          </p:cNvPr>
          <p:cNvSpPr/>
          <p:nvPr/>
        </p:nvSpPr>
        <p:spPr bwMode="auto">
          <a:xfrm rot="18856664">
            <a:off x="3887637" y="2477025"/>
            <a:ext cx="379546" cy="265648"/>
          </a:xfrm>
          <a:prstGeom prst="rightArrow">
            <a:avLst/>
          </a:prstGeom>
          <a:solidFill>
            <a:schemeClr val="accent1">
              <a:alpha val="4949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6A079-2EAA-1441-8E7A-06D5361559AC}"/>
              </a:ext>
            </a:extLst>
          </p:cNvPr>
          <p:cNvSpPr txBox="1"/>
          <p:nvPr/>
        </p:nvSpPr>
        <p:spPr>
          <a:xfrm>
            <a:off x="4209897" y="225007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7B9928-C064-F341-9FFD-F800B46F1E65}"/>
              </a:ext>
            </a:extLst>
          </p:cNvPr>
          <p:cNvSpPr/>
          <p:nvPr/>
        </p:nvSpPr>
        <p:spPr bwMode="auto">
          <a:xfrm>
            <a:off x="4839006" y="2743200"/>
            <a:ext cx="1409393" cy="457200"/>
          </a:xfrm>
          <a:prstGeom prst="rect">
            <a:avLst/>
          </a:prstGeom>
          <a:solidFill>
            <a:schemeClr val="accent2">
              <a:lumMod val="40000"/>
              <a:lumOff val="60000"/>
              <a:alpha val="4231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4027D29-681A-D643-A205-8CF391215467}"/>
              </a:ext>
            </a:extLst>
          </p:cNvPr>
          <p:cNvSpPr/>
          <p:nvPr/>
        </p:nvSpPr>
        <p:spPr bwMode="auto">
          <a:xfrm rot="18856664">
            <a:off x="5578603" y="2533769"/>
            <a:ext cx="379546" cy="204725"/>
          </a:xfrm>
          <a:prstGeom prst="rightArrow">
            <a:avLst/>
          </a:prstGeom>
          <a:solidFill>
            <a:schemeClr val="accent2">
              <a:lumMod val="20000"/>
              <a:lumOff val="80000"/>
              <a:alpha val="4949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A1E34-A75F-184A-A382-F03080961898}"/>
              </a:ext>
            </a:extLst>
          </p:cNvPr>
          <p:cNvSpPr txBox="1"/>
          <p:nvPr/>
        </p:nvSpPr>
        <p:spPr>
          <a:xfrm>
            <a:off x="5925080" y="2286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BA10A-D970-C147-B54B-02684D0D563B}"/>
              </a:ext>
            </a:extLst>
          </p:cNvPr>
          <p:cNvSpPr txBox="1"/>
          <p:nvPr/>
        </p:nvSpPr>
        <p:spPr>
          <a:xfrm>
            <a:off x="381000" y="5766136"/>
            <a:ext cx="17526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supporting functions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E3C6C-46BA-9A48-A678-3A3875832BE1}"/>
              </a:ext>
            </a:extLst>
          </p:cNvPr>
          <p:cNvSpPr txBox="1"/>
          <p:nvPr/>
        </p:nvSpPr>
        <p:spPr>
          <a:xfrm>
            <a:off x="7010400" y="5950801"/>
            <a:ext cx="1752600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constants</a:t>
            </a:r>
          </a:p>
        </p:txBody>
      </p:sp>
    </p:spTree>
    <p:extLst>
      <p:ext uri="{BB962C8B-B14F-4D97-AF65-F5344CB8AC3E}">
        <p14:creationId xmlns:p14="http://schemas.microsoft.com/office/powerpoint/2010/main" val="645163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022D-F65E-824A-B814-2F89546F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E4FF5-A495-FB41-B1A6-63B3D038C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083374"/>
              </a:xfrm>
            </p:spPr>
            <p:txBody>
              <a:bodyPr/>
              <a:lstStyle/>
              <a:p>
                <a:pPr marL="0" indent="0" fontAlgn="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 fontAlgn="t">
                  <a:lnSpc>
                    <a:spcPct val="150000"/>
                  </a:lnSpc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solved through separation of variables.</a:t>
                </a:r>
              </a:p>
              <a:p>
                <a:pPr marL="0" indent="0" algn="ctr" fontAlgn="t">
                  <a:lnSpc>
                    <a:spcPct val="150000"/>
                  </a:lnSpc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to DE with 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=−60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𝑚𝑉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+60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E4FF5-A495-FB41-B1A6-63B3D038C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0833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6985E7-D05F-7B44-B0D9-5261348DF89B}"/>
                  </a:ext>
                </a:extLst>
              </p:cNvPr>
              <p:cNvSpPr/>
              <p:nvPr/>
            </p:nvSpPr>
            <p:spPr>
              <a:xfrm>
                <a:off x="571500" y="5912174"/>
                <a:ext cx="8001000" cy="531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=0.1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=0.01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=0.003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𝑚𝑆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=−49.42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𝑚𝑉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6985E7-D05F-7B44-B0D9-5261348DF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912174"/>
                <a:ext cx="8001000" cy="531107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850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22E0E-E9ED-6C4B-B3B3-060A33E9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Euler’s Methods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0CFA4B08-AA8B-5C4A-B035-F2A4D45A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1379"/>
            <a:ext cx="5257800" cy="17357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300AE52-4139-8C42-A29B-AC61C5341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" t="15385" r="1"/>
          <a:stretch/>
        </p:blipFill>
        <p:spPr>
          <a:xfrm>
            <a:off x="152399" y="3557129"/>
            <a:ext cx="5257801" cy="1752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CB787251-1DAF-0F4E-A76C-213129C8D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8959" r="-1"/>
          <a:stretch/>
        </p:blipFill>
        <p:spPr>
          <a:xfrm>
            <a:off x="152399" y="5358690"/>
            <a:ext cx="5257801" cy="14993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C44D01-4BBD-1D46-B18B-1A92225B7028}"/>
              </a:ext>
            </a:extLst>
          </p:cNvPr>
          <p:cNvSpPr txBox="1"/>
          <p:nvPr/>
        </p:nvSpPr>
        <p:spPr>
          <a:xfrm>
            <a:off x="5715000" y="1821379"/>
            <a:ext cx="3124200" cy="4982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Euler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Method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 Euler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Method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Euler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Order Method</a:t>
            </a:r>
          </a:p>
        </p:txBody>
      </p:sp>
    </p:spTree>
    <p:extLst>
      <p:ext uri="{BB962C8B-B14F-4D97-AF65-F5344CB8AC3E}">
        <p14:creationId xmlns:p14="http://schemas.microsoft.com/office/powerpoint/2010/main" val="904415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22E0E-E9ED-6C4B-B3B3-060A33E9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RK4 and ABMPC4 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A4B08-AA8B-5C4A-B035-F2A4D45A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3583" y="2244513"/>
            <a:ext cx="5257800" cy="17811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C44D01-4BBD-1D46-B18B-1A92225B7028}"/>
              </a:ext>
            </a:extLst>
          </p:cNvPr>
          <p:cNvSpPr txBox="1"/>
          <p:nvPr/>
        </p:nvSpPr>
        <p:spPr>
          <a:xfrm>
            <a:off x="6360459" y="2132688"/>
            <a:ext cx="2097741" cy="407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RK4</a:t>
            </a:r>
          </a:p>
          <a:p>
            <a:pPr algn="ctr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Method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ABMPC4</a:t>
            </a:r>
          </a:p>
          <a:p>
            <a:pPr lvl="0" algn="ctr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Method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06D4E8-C45D-9A4D-B121-B711A87BDCFC}"/>
              </a:ext>
            </a:extLst>
          </p:cNvPr>
          <p:cNvGrpSpPr/>
          <p:nvPr/>
        </p:nvGrpSpPr>
        <p:grpSpPr>
          <a:xfrm>
            <a:off x="423583" y="4495800"/>
            <a:ext cx="5257801" cy="1905000"/>
            <a:chOff x="228599" y="4724400"/>
            <a:chExt cx="5257801" cy="1600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00AE52-4139-8C42-A29B-AC61C5341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3194" b="1127"/>
            <a:stretch/>
          </p:blipFill>
          <p:spPr>
            <a:xfrm>
              <a:off x="228599" y="5181600"/>
              <a:ext cx="5257801" cy="11430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4" name="Picture 3" descr="Table&#10;&#10;Description automatically generated">
              <a:extLst>
                <a:ext uri="{FF2B5EF4-FFF2-40B4-BE49-F238E27FC236}">
                  <a16:creationId xmlns:a16="http://schemas.microsoft.com/office/drawing/2014/main" id="{174C54D4-7A4C-F54F-8854-EAC0F8800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35" b="87156"/>
            <a:stretch/>
          </p:blipFill>
          <p:spPr>
            <a:xfrm>
              <a:off x="228599" y="4724400"/>
              <a:ext cx="5257800" cy="457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59898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2474-D042-5E43-B3E3-5207A5A9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Error and Order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B3959F-537A-524C-B131-401E4301C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864480"/>
              </p:ext>
            </p:extLst>
          </p:nvPr>
        </p:nvGraphicFramePr>
        <p:xfrm>
          <a:off x="457200" y="2057400"/>
          <a:ext cx="8229600" cy="448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40358338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851575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62743314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49291021"/>
                    </a:ext>
                  </a:extLst>
                </a:gridCol>
              </a:tblGrid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Paper’s Average 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995354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Forward Euler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10.80680 </a:t>
                      </a:r>
                      <a:endParaRPr lang="en-US" sz="20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764603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Backward Euler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1.64465 </a:t>
                      </a:r>
                      <a:endParaRPr lang="en-US" sz="20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0.91960 </a:t>
                      </a:r>
                      <a:endParaRPr lang="en-US" sz="20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70445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Modified Euler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0.54039 </a:t>
                      </a:r>
                      <a:endParaRPr lang="en-US" sz="20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2.15031 </a:t>
                      </a:r>
                      <a:endParaRPr lang="en-US" sz="20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884650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1.0155e-7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0.01348</a:t>
                      </a:r>
                      <a:endParaRPr lang="en-US" sz="20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4.16538</a:t>
                      </a:r>
                      <a:endParaRPr lang="en-US" sz="20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47872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ABMPC4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1.2004e-8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0.01599 </a:t>
                      </a:r>
                      <a:endParaRPr lang="en-US" sz="20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4.63486 </a:t>
                      </a:r>
                      <a:endParaRPr lang="en-US" sz="20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045183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ODE45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3.0036e-4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0.00589 </a:t>
                      </a:r>
                      <a:endParaRPr lang="en-US" sz="20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0.05527 </a:t>
                      </a:r>
                      <a:endParaRPr lang="en-US" sz="20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52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09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3769-C3AF-A145-94B6-2DC455607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Potentials</a:t>
            </a:r>
          </a:p>
        </p:txBody>
      </p:sp>
      <p:pic>
        <p:nvPicPr>
          <p:cNvPr id="3074" name="Picture 2" descr="What is an Action Potential, Action Potential Chart ...">
            <a:extLst>
              <a:ext uri="{FF2B5EF4-FFF2-40B4-BE49-F238E27FC236}">
                <a16:creationId xmlns:a16="http://schemas.microsoft.com/office/drawing/2014/main" id="{8103F00A-3987-2A4A-93C4-CC77A8EB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60" y="2205340"/>
            <a:ext cx="4652117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sychology ch. 3 notes bio &amp; behavior">
            <a:extLst>
              <a:ext uri="{FF2B5EF4-FFF2-40B4-BE49-F238E27FC236}">
                <a16:creationId xmlns:a16="http://schemas.microsoft.com/office/drawing/2014/main" id="{BF5B743A-64BD-8249-AFD0-A82C23671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778" r="3291" b="7778"/>
          <a:stretch/>
        </p:blipFill>
        <p:spPr bwMode="auto">
          <a:xfrm>
            <a:off x="152400" y="2205341"/>
            <a:ext cx="40386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17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AD0D-9081-F743-874D-B302AD9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12192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Coding 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9592-262F-9D44-8C90-D159FA2C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22098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Analysis and Exact Solution not coded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to find average error and order not implemented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and Backward Euler Methods were not analyzed in original paper</a:t>
            </a:r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16223DE0-D3E1-5049-B5C0-80A02879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19600"/>
            <a:ext cx="5986220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BAFE1-7E2F-BC43-AAAA-B79F16AEF0AD}"/>
              </a:ext>
            </a:extLst>
          </p:cNvPr>
          <p:cNvSpPr txBox="1"/>
          <p:nvPr/>
        </p:nvSpPr>
        <p:spPr>
          <a:xfrm>
            <a:off x="6781800" y="515591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ODE45</a:t>
            </a:r>
          </a:p>
        </p:txBody>
      </p:sp>
    </p:spTree>
    <p:extLst>
      <p:ext uri="{BB962C8B-B14F-4D97-AF65-F5344CB8AC3E}">
        <p14:creationId xmlns:p14="http://schemas.microsoft.com/office/powerpoint/2010/main" val="2070247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E5CD-F808-6146-8EC3-E69F96A8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C1FF0-589C-364D-921C-83DF98B4D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19300"/>
            <a:ext cx="7772400" cy="2819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Hodgkin-Huxley Model is important to understanding action potentials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Simplifying the model made numerical analysis possible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Methods ranked worst to best at approximating the solution: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C22FF-A9AD-264B-A5C6-DD0055328C98}"/>
              </a:ext>
            </a:extLst>
          </p:cNvPr>
          <p:cNvSpPr txBox="1"/>
          <p:nvPr/>
        </p:nvSpPr>
        <p:spPr>
          <a:xfrm>
            <a:off x="1828800" y="4849906"/>
            <a:ext cx="6477000" cy="175484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Euler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 Euler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Euler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RK4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ABMPC4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ODE45</a:t>
            </a:r>
          </a:p>
        </p:txBody>
      </p:sp>
    </p:spTree>
    <p:extLst>
      <p:ext uri="{BB962C8B-B14F-4D97-AF65-F5344CB8AC3E}">
        <p14:creationId xmlns:p14="http://schemas.microsoft.com/office/powerpoint/2010/main" val="2205746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D59A-F30F-9E48-A63F-51E1680F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1D217-05BA-E54E-9088-7BD29AC27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057400"/>
            <a:ext cx="8039100" cy="4191000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Siciliano, R. (2012, June 3). The Hodgkin-Huxley Model: Its Extensions, Analysis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Predictor–corrector method. (2020, May 10). Retrieved from https://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en.wikipedia.org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/wiki/Predictor–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corrector_method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Odefun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(n.d.). Retrieved from https://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www.mathworks.com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/help/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/ref/ode45.html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Hodgkin–Huxley model. (2020, November 16). Retrieved from https://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en.wikipedia.org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/wiki/Hodgkin–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Huxley_model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Sauer, T. (2012). Numerical Analysis. Boston: Pearson Education.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Squid giant axon. (2020, August 30). Retrieved from https://en.wikipedia.org/wiki/Squid_giant_axon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LeVeque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J. (2007, April 25).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Error_table.m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Retrieved from http://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faculty.washington.edu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fdmbook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error_table.m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you, Professor Gottlieb, for providing the base code necessary for most of the numerical analysis!</a:t>
            </a:r>
          </a:p>
        </p:txBody>
      </p:sp>
    </p:spTree>
    <p:extLst>
      <p:ext uri="{BB962C8B-B14F-4D97-AF65-F5344CB8AC3E}">
        <p14:creationId xmlns:p14="http://schemas.microsoft.com/office/powerpoint/2010/main" val="119418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3838-B4E3-2F49-A7C2-BD99DB20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Potentials: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797E-5DFD-1148-81AC-EEA5C5BA7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2733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Explosion of depolarizing current moving across a cell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impulses or signals to other cells to relay information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excitable cells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Neuron illustration - Transparent PNG &amp; SVG vector file">
            <a:extLst>
              <a:ext uri="{FF2B5EF4-FFF2-40B4-BE49-F238E27FC236}">
                <a16:creationId xmlns:a16="http://schemas.microsoft.com/office/drawing/2014/main" id="{AA9FFB22-CF8F-4546-B539-EC01FCA74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3700"/>
            <a:ext cx="26543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agram showing types of muscle cells illustration Stock ...">
            <a:extLst>
              <a:ext uri="{FF2B5EF4-FFF2-40B4-BE49-F238E27FC236}">
                <a16:creationId xmlns:a16="http://schemas.microsoft.com/office/drawing/2014/main" id="{7A9C1C24-03DB-C144-8998-F9AD43521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r="46187" b="40708"/>
          <a:stretch/>
        </p:blipFill>
        <p:spPr bwMode="auto">
          <a:xfrm>
            <a:off x="2907571" y="4602480"/>
            <a:ext cx="3213063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ndocrine glands cells stock vector. Illustration of organ ...">
            <a:extLst>
              <a:ext uri="{FF2B5EF4-FFF2-40B4-BE49-F238E27FC236}">
                <a16:creationId xmlns:a16="http://schemas.microsoft.com/office/drawing/2014/main" id="{E7506DC2-C077-864D-AC17-7806E413B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4445" b="16666"/>
          <a:stretch/>
        </p:blipFill>
        <p:spPr bwMode="auto">
          <a:xfrm>
            <a:off x="6400800" y="4398976"/>
            <a:ext cx="2286000" cy="226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8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F179-9B40-1C47-A3DD-DBE1D75F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1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 Anatomy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B66B898-9002-C04D-8DB4-5543B888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1148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7BF2E9BA-566D-2445-AF27-CE96EB3EEFEF}"/>
              </a:ext>
            </a:extLst>
          </p:cNvPr>
          <p:cNvSpPr/>
          <p:nvPr/>
        </p:nvSpPr>
        <p:spPr bwMode="auto">
          <a:xfrm rot="18791816">
            <a:off x="1066655" y="5002079"/>
            <a:ext cx="873872" cy="377787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8123C-1663-3C4C-99A7-C8B02399B8C9}"/>
              </a:ext>
            </a:extLst>
          </p:cNvPr>
          <p:cNvSpPr/>
          <p:nvPr/>
        </p:nvSpPr>
        <p:spPr>
          <a:xfrm>
            <a:off x="3071431" y="5943600"/>
            <a:ext cx="3001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Received!</a:t>
            </a:r>
          </a:p>
        </p:txBody>
      </p:sp>
    </p:spTree>
    <p:extLst>
      <p:ext uri="{BB962C8B-B14F-4D97-AF65-F5344CB8AC3E}">
        <p14:creationId xmlns:p14="http://schemas.microsoft.com/office/powerpoint/2010/main" val="158161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F179-9B40-1C47-A3DD-DBE1D75F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1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 Anatomy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B66B898-9002-C04D-8DB4-5543B888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1148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7BF2E9BA-566D-2445-AF27-CE96EB3EEFEF}"/>
              </a:ext>
            </a:extLst>
          </p:cNvPr>
          <p:cNvSpPr/>
          <p:nvPr/>
        </p:nvSpPr>
        <p:spPr bwMode="auto">
          <a:xfrm rot="20727508">
            <a:off x="2983931" y="4127701"/>
            <a:ext cx="1975594" cy="406897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A67D05-70B3-2B49-BC3A-B930AFA4DB75}"/>
              </a:ext>
            </a:extLst>
          </p:cNvPr>
          <p:cNvSpPr/>
          <p:nvPr/>
        </p:nvSpPr>
        <p:spPr>
          <a:xfrm>
            <a:off x="3231441" y="5939135"/>
            <a:ext cx="2681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Travels!</a:t>
            </a:r>
          </a:p>
        </p:txBody>
      </p:sp>
    </p:spTree>
    <p:extLst>
      <p:ext uri="{BB962C8B-B14F-4D97-AF65-F5344CB8AC3E}">
        <p14:creationId xmlns:p14="http://schemas.microsoft.com/office/powerpoint/2010/main" val="411440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F179-9B40-1C47-A3DD-DBE1D75F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1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 Anatomy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B66B898-9002-C04D-8DB4-5543B888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1148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7BF2E9BA-566D-2445-AF27-CE96EB3EEFEF}"/>
              </a:ext>
            </a:extLst>
          </p:cNvPr>
          <p:cNvSpPr/>
          <p:nvPr/>
        </p:nvSpPr>
        <p:spPr bwMode="auto">
          <a:xfrm rot="20584376">
            <a:off x="4644090" y="3335509"/>
            <a:ext cx="489176" cy="567982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2218F-F4ED-6049-B102-CC97433E2179}"/>
              </a:ext>
            </a:extLst>
          </p:cNvPr>
          <p:cNvSpPr txBox="1"/>
          <p:nvPr/>
        </p:nvSpPr>
        <p:spPr>
          <a:xfrm>
            <a:off x="2209800" y="5943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Begins!</a:t>
            </a:r>
          </a:p>
        </p:txBody>
      </p:sp>
    </p:spTree>
    <p:extLst>
      <p:ext uri="{BB962C8B-B14F-4D97-AF65-F5344CB8AC3E}">
        <p14:creationId xmlns:p14="http://schemas.microsoft.com/office/powerpoint/2010/main" val="320338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F179-9B40-1C47-A3DD-DBE1D75F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1"/>
            <a:ext cx="7772400" cy="4572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 Anatomy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B66B898-9002-C04D-8DB4-5543B888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1148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7BF2E9BA-566D-2445-AF27-CE96EB3EEFEF}"/>
              </a:ext>
            </a:extLst>
          </p:cNvPr>
          <p:cNvSpPr/>
          <p:nvPr/>
        </p:nvSpPr>
        <p:spPr bwMode="auto">
          <a:xfrm rot="1270002">
            <a:off x="5374843" y="3327477"/>
            <a:ext cx="1415438" cy="567982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2218F-F4ED-6049-B102-CC97433E2179}"/>
              </a:ext>
            </a:extLst>
          </p:cNvPr>
          <p:cNvSpPr txBox="1"/>
          <p:nvPr/>
        </p:nvSpPr>
        <p:spPr>
          <a:xfrm>
            <a:off x="2209800" y="5985036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Continues!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215FFBD-DF8F-9746-84CB-BFCED7F2FF89}"/>
              </a:ext>
            </a:extLst>
          </p:cNvPr>
          <p:cNvSpPr/>
          <p:nvPr/>
        </p:nvSpPr>
        <p:spPr bwMode="auto">
          <a:xfrm rot="20941441">
            <a:off x="6836985" y="3731455"/>
            <a:ext cx="1844817" cy="567982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67054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PowerPoint2</Template>
  <TotalTime>1063</TotalTime>
  <Words>1598</Words>
  <Application>Microsoft Macintosh PowerPoint</Application>
  <PresentationFormat>On-screen Show (4:3)</PresentationFormat>
  <Paragraphs>277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Cambria Math</vt:lpstr>
      <vt:lpstr>Times New Roman</vt:lpstr>
      <vt:lpstr>PowerPoint2</vt:lpstr>
      <vt:lpstr>PowerPoint Presentation</vt:lpstr>
      <vt:lpstr>Overview</vt:lpstr>
      <vt:lpstr>History of Hodgkin-Huxley Model</vt:lpstr>
      <vt:lpstr>Action Potentials</vt:lpstr>
      <vt:lpstr>Action Potentials: Definition</vt:lpstr>
      <vt:lpstr>Neuron Anatomy</vt:lpstr>
      <vt:lpstr>Neuron Anatomy</vt:lpstr>
      <vt:lpstr>Neuron Anatomy</vt:lpstr>
      <vt:lpstr>Neuron Anatomy</vt:lpstr>
      <vt:lpstr>Voltage of Action Potential</vt:lpstr>
      <vt:lpstr>Voltage of Action Potential</vt:lpstr>
      <vt:lpstr>Voltage of Action Potential</vt:lpstr>
      <vt:lpstr>Voltage of Action Potential</vt:lpstr>
      <vt:lpstr>Voltage of Action Potential</vt:lpstr>
      <vt:lpstr>Voltage of Action Potential</vt:lpstr>
      <vt:lpstr>Other Action Potential Facts</vt:lpstr>
      <vt:lpstr>Hodgkin-Huxley Model</vt:lpstr>
      <vt:lpstr>Purpose and Definition</vt:lpstr>
      <vt:lpstr>Model Equations</vt:lpstr>
      <vt:lpstr>Ion Channel Constants</vt:lpstr>
      <vt:lpstr>Supporting Functions</vt:lpstr>
      <vt:lpstr>Constants</vt:lpstr>
      <vt:lpstr>Capacitance</vt:lpstr>
      <vt:lpstr>Maximum Conductance</vt:lpstr>
      <vt:lpstr>Equilibrium Potential</vt:lpstr>
      <vt:lpstr>PowerPoint Presentation</vt:lpstr>
      <vt:lpstr>Euler’s Methods</vt:lpstr>
      <vt:lpstr>4th Order Runge-Kutta (RK4)</vt:lpstr>
      <vt:lpstr>Adams-Bashforth-Moulton 4th Order Predictor-Corrector (ABMPC4)</vt:lpstr>
      <vt:lpstr>Background for ABMPC4</vt:lpstr>
      <vt:lpstr>ODE45</vt:lpstr>
      <vt:lpstr>PowerPoint Presentation</vt:lpstr>
      <vt:lpstr>Numerical Analysis Overview</vt:lpstr>
      <vt:lpstr>Simplified Model</vt:lpstr>
      <vt:lpstr>Simplified Model</vt:lpstr>
      <vt:lpstr>Exact Solution</vt:lpstr>
      <vt:lpstr>Euler’s Methods</vt:lpstr>
      <vt:lpstr>RK4 and ABMPC4 Methods</vt:lpstr>
      <vt:lpstr>Average Error and Order</vt:lpstr>
      <vt:lpstr>Coding Difficulties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Miya Spinella</dc:creator>
  <cp:lastModifiedBy>Miya Spinella</cp:lastModifiedBy>
  <cp:revision>58</cp:revision>
  <dcterms:created xsi:type="dcterms:W3CDTF">2021-04-14T17:45:10Z</dcterms:created>
  <dcterms:modified xsi:type="dcterms:W3CDTF">2021-04-19T18:24:31Z</dcterms:modified>
</cp:coreProperties>
</file>